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60" r:id="rId4"/>
    <p:sldId id="265" r:id="rId5"/>
    <p:sldId id="281" r:id="rId6"/>
    <p:sldId id="286" r:id="rId7"/>
    <p:sldId id="282" r:id="rId8"/>
    <p:sldId id="277" r:id="rId9"/>
    <p:sldId id="283" r:id="rId10"/>
    <p:sldId id="285" r:id="rId11"/>
    <p:sldId id="280"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87" autoAdjust="0"/>
  </p:normalViewPr>
  <p:slideViewPr>
    <p:cSldViewPr>
      <p:cViewPr varScale="1">
        <p:scale>
          <a:sx n="70" d="100"/>
          <a:sy n="70" d="100"/>
        </p:scale>
        <p:origin x="-10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D7450-068D-441E-BD33-BF8A8E8E6B64}" type="datetimeFigureOut">
              <a:rPr lang="fr-FR" smtClean="0"/>
              <a:t>06/03/2017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DBEC32-DEE6-4883-A90B-0A9197651EEF}" type="slidenum">
              <a:rPr lang="fr-FR" smtClean="0"/>
              <a:t>‹N°›</a:t>
            </a:fld>
            <a:endParaRPr lang="fr-FR"/>
          </a:p>
        </p:txBody>
      </p:sp>
    </p:spTree>
    <p:extLst>
      <p:ext uri="{BB962C8B-B14F-4D97-AF65-F5344CB8AC3E}">
        <p14:creationId xmlns:p14="http://schemas.microsoft.com/office/powerpoint/2010/main" val="2490412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CED6A-971F-47C0-99EE-083679377462}" type="datetimeFigureOut">
              <a:rPr lang="fr-FR" smtClean="0"/>
              <a:t>06/03/2017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366B1-2231-4AA8-A128-7412628C4D9C}" type="slidenum">
              <a:rPr lang="fr-FR" smtClean="0"/>
              <a:t>‹N°›</a:t>
            </a:fld>
            <a:endParaRPr lang="fr-FR"/>
          </a:p>
        </p:txBody>
      </p:sp>
    </p:spTree>
    <p:extLst>
      <p:ext uri="{BB962C8B-B14F-4D97-AF65-F5344CB8AC3E}">
        <p14:creationId xmlns:p14="http://schemas.microsoft.com/office/powerpoint/2010/main" val="339768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Installé depuis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septembre 2014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Exploitation polyculture-élevage 84 ha S.A.U.  (+50ha) et 70 VL – 622 000 L</a:t>
            </a:r>
          </a:p>
          <a:p>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BTS ACSE Port </a:t>
            </a:r>
            <a:r>
              <a:rPr lang="fr-FR" sz="1200" kern="1200" dirty="0" err="1" smtClean="0">
                <a:solidFill>
                  <a:schemeClr val="tx1"/>
                </a:solidFill>
                <a:effectLst/>
                <a:latin typeface="+mn-lt"/>
                <a:ea typeface="+mn-ea"/>
                <a:cs typeface="+mn-cs"/>
              </a:rPr>
              <a:t>Brillet</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Ancien salarié E.T.A. </a:t>
            </a:r>
            <a:r>
              <a:rPr lang="fr-FR" sz="1200" kern="1200" dirty="0" err="1" smtClean="0">
                <a:solidFill>
                  <a:schemeClr val="tx1"/>
                </a:solidFill>
                <a:effectLst/>
                <a:latin typeface="+mn-lt"/>
                <a:ea typeface="+mn-ea"/>
                <a:cs typeface="+mn-cs"/>
              </a:rPr>
              <a:t>Grimoux</a:t>
            </a:r>
            <a:r>
              <a:rPr lang="fr-FR" sz="1200" kern="1200" dirty="0" smtClean="0">
                <a:solidFill>
                  <a:schemeClr val="tx1"/>
                </a:solidFill>
                <a:effectLst/>
                <a:latin typeface="+mn-lt"/>
                <a:ea typeface="+mn-ea"/>
                <a:cs typeface="+mn-cs"/>
              </a:rPr>
              <a:t> + Groupe Pigeon (TP)</a:t>
            </a:r>
          </a:p>
          <a:p>
            <a:r>
              <a:rPr lang="fr-FR" sz="1200" kern="1200" dirty="0" smtClean="0">
                <a:solidFill>
                  <a:schemeClr val="tx1"/>
                </a:solidFill>
                <a:effectLst/>
                <a:latin typeface="+mn-lt"/>
                <a:ea typeface="+mn-ea"/>
                <a:cs typeface="+mn-cs"/>
              </a:rPr>
              <a:t>Habitude</a:t>
            </a:r>
            <a:r>
              <a:rPr lang="fr-FR" sz="1200" kern="1200" baseline="0" dirty="0" smtClean="0">
                <a:solidFill>
                  <a:schemeClr val="tx1"/>
                </a:solidFill>
                <a:effectLst/>
                <a:latin typeface="+mn-lt"/>
                <a:ea typeface="+mn-ea"/>
                <a:cs typeface="+mn-cs"/>
              </a:rPr>
              <a:t> d’aménagements pour faire gagner du temps</a:t>
            </a:r>
          </a:p>
          <a:p>
            <a:r>
              <a:rPr lang="fr-FR" sz="1200" kern="1200" dirty="0" smtClean="0">
                <a:solidFill>
                  <a:schemeClr val="tx1"/>
                </a:solidFill>
                <a:effectLst/>
                <a:latin typeface="+mn-lt"/>
                <a:ea typeface="+mn-ea"/>
                <a:cs typeface="+mn-cs"/>
              </a:rPr>
              <a:t> </a:t>
            </a:r>
          </a:p>
          <a:p>
            <a:pPr lvl="0"/>
            <a:r>
              <a:rPr lang="fr-FR" sz="1200" b="1" kern="1200" dirty="0" smtClean="0">
                <a:solidFill>
                  <a:schemeClr val="tx1"/>
                </a:solidFill>
                <a:effectLst/>
                <a:latin typeface="+mn-lt"/>
                <a:ea typeface="+mn-ea"/>
                <a:cs typeface="+mn-cs"/>
              </a:rPr>
              <a:t>Compétences mécaniques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3</a:t>
            </a:fld>
            <a:endParaRPr lang="fr-FR"/>
          </a:p>
        </p:txBody>
      </p:sp>
    </p:spTree>
    <p:extLst>
      <p:ext uri="{BB962C8B-B14F-4D97-AF65-F5344CB8AC3E}">
        <p14:creationId xmlns:p14="http://schemas.microsoft.com/office/powerpoint/2010/main" val="3382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4</a:t>
            </a:fld>
            <a:endParaRPr lang="fr-FR"/>
          </a:p>
        </p:txBody>
      </p:sp>
    </p:spTree>
    <p:extLst>
      <p:ext uri="{BB962C8B-B14F-4D97-AF65-F5344CB8AC3E}">
        <p14:creationId xmlns:p14="http://schemas.microsoft.com/office/powerpoint/2010/main" val="90172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smtClean="0"/>
              <a:t>Salle de traite et laiterie </a:t>
            </a:r>
            <a:endParaRPr lang="fr-FR" b="1" u="sng" kern="0" dirty="0" smtClean="0"/>
          </a:p>
          <a:p>
            <a:pPr lvl="0"/>
            <a:r>
              <a:rPr lang="fr-FR" dirty="0" smtClean="0">
                <a:solidFill>
                  <a:srgbClr val="000000"/>
                </a:solidFill>
                <a:latin typeface="Calibri" panose="020F0502020204030204" pitchFamily="34" charset="0"/>
                <a:cs typeface="Calibri" panose="020F0502020204030204" pitchFamily="34" charset="0"/>
              </a:rPr>
              <a:t>Grille de protection en laiterie</a:t>
            </a:r>
          </a:p>
          <a:p>
            <a:r>
              <a:rPr lang="fr-FR" dirty="0" smtClean="0">
                <a:solidFill>
                  <a:srgbClr val="000000"/>
                </a:solidFill>
                <a:latin typeface="Calibri" panose="020F0502020204030204" pitchFamily="34" charset="0"/>
                <a:cs typeface="Calibri" panose="020F0502020204030204" pitchFamily="34" charset="0"/>
              </a:rPr>
              <a:t>- Radio pendant la traite</a:t>
            </a:r>
          </a:p>
          <a:p>
            <a:pPr lvl="0"/>
            <a:r>
              <a:rPr lang="fr-FR" dirty="0" smtClean="0">
                <a:solidFill>
                  <a:srgbClr val="000000"/>
                </a:solidFill>
                <a:latin typeface="Calibri" panose="020F0502020204030204" pitchFamily="34" charset="0"/>
                <a:cs typeface="Calibri" panose="020F0502020204030204" pitchFamily="34" charset="0"/>
              </a:rPr>
              <a:t>- Seaux d’eau à hauteur sur étagère</a:t>
            </a:r>
          </a:p>
          <a:p>
            <a:pPr lvl="0"/>
            <a:r>
              <a:rPr lang="fr-FR" dirty="0" smtClean="0">
                <a:solidFill>
                  <a:srgbClr val="000000"/>
                </a:solidFill>
                <a:latin typeface="Calibri" panose="020F0502020204030204" pitchFamily="34" charset="0"/>
                <a:cs typeface="Calibri" panose="020F0502020204030204" pitchFamily="34" charset="0"/>
              </a:rPr>
              <a:t>- Prise automatique lessive</a:t>
            </a:r>
          </a:p>
          <a:p>
            <a:pPr lvl="0"/>
            <a:r>
              <a:rPr lang="fr-FR" dirty="0" smtClean="0">
                <a:solidFill>
                  <a:srgbClr val="000000"/>
                </a:solidFill>
                <a:latin typeface="Calibri" panose="020F0502020204030204" pitchFamily="34" charset="0"/>
                <a:cs typeface="Calibri" panose="020F0502020204030204" pitchFamily="34" charset="0"/>
              </a:rPr>
              <a:t>- Interrupteurs bien placés</a:t>
            </a:r>
          </a:p>
          <a:p>
            <a:pPr lvl="0"/>
            <a:r>
              <a:rPr lang="fr-FR" dirty="0" smtClean="0">
                <a:solidFill>
                  <a:srgbClr val="000000"/>
                </a:solidFill>
                <a:latin typeface="Calibri" panose="020F0502020204030204" pitchFamily="34" charset="0"/>
                <a:cs typeface="Calibri" panose="020F0502020204030204" pitchFamily="34" charset="0"/>
              </a:rPr>
              <a:t>- Sol antidérapant</a:t>
            </a:r>
          </a:p>
          <a:p>
            <a:pPr lvl="0"/>
            <a:r>
              <a:rPr lang="fr-FR" dirty="0" smtClean="0">
                <a:solidFill>
                  <a:srgbClr val="000000"/>
                </a:solidFill>
                <a:latin typeface="Calibri" panose="020F0502020204030204" pitchFamily="34" charset="0"/>
                <a:cs typeface="Calibri" panose="020F0502020204030204" pitchFamily="34" charset="0"/>
              </a:rPr>
              <a:t>- Grilles au niveau du caniveau</a:t>
            </a:r>
          </a:p>
          <a:p>
            <a:pPr lvl="0"/>
            <a:r>
              <a:rPr lang="fr-FR" dirty="0" smtClean="0">
                <a:solidFill>
                  <a:srgbClr val="000000"/>
                </a:solidFill>
                <a:latin typeface="Calibri" panose="020F0502020204030204" pitchFamily="34" charset="0"/>
                <a:cs typeface="Calibri" panose="020F0502020204030204" pitchFamily="34" charset="0"/>
              </a:rPr>
              <a:t>- Machine à laver en hauteur</a:t>
            </a:r>
          </a:p>
          <a:p>
            <a:pPr lvl="0"/>
            <a:r>
              <a:rPr lang="fr-FR" dirty="0" smtClean="0">
                <a:solidFill>
                  <a:srgbClr val="000000"/>
                </a:solidFill>
                <a:latin typeface="Calibri" panose="020F0502020204030204" pitchFamily="34" charset="0"/>
                <a:cs typeface="Calibri" panose="020F0502020204030204" pitchFamily="34" charset="0"/>
              </a:rPr>
              <a:t>- Tank en prise automatique de lessive</a:t>
            </a:r>
          </a:p>
          <a:p>
            <a:endParaRPr lang="fr-FR" dirty="0" smtClean="0"/>
          </a:p>
          <a:p>
            <a:r>
              <a:rPr lang="fr-FR" dirty="0" smtClean="0"/>
              <a:t>Après 2014</a:t>
            </a:r>
          </a:p>
          <a:p>
            <a:pPr lvl="0"/>
            <a:r>
              <a:rPr lang="fr-FR" dirty="0" smtClean="0">
                <a:solidFill>
                  <a:srgbClr val="000000"/>
                </a:solidFill>
                <a:latin typeface="Calibri" panose="020F0502020204030204" pitchFamily="34" charset="0"/>
                <a:cs typeface="Calibri" panose="020F0502020204030204" pitchFamily="34" charset="0"/>
              </a:rPr>
              <a:t>-Main courante pour l’escalier de la fosse</a:t>
            </a:r>
          </a:p>
          <a:p>
            <a:pPr lvl="0"/>
            <a:r>
              <a:rPr lang="fr-FR" dirty="0" smtClean="0">
                <a:solidFill>
                  <a:srgbClr val="000000"/>
                </a:solidFill>
                <a:latin typeface="Calibri" panose="020F0502020204030204" pitchFamily="34" charset="0"/>
                <a:cs typeface="Calibri" panose="020F0502020204030204" pitchFamily="34" charset="0"/>
              </a:rPr>
              <a:t>- Nettoyage au surpresseur</a:t>
            </a:r>
          </a:p>
          <a:p>
            <a:pPr lvl="0"/>
            <a:r>
              <a:rPr lang="fr-FR" dirty="0" smtClean="0">
                <a:solidFill>
                  <a:srgbClr val="000000"/>
                </a:solidFill>
                <a:latin typeface="Calibri" panose="020F0502020204030204" pitchFamily="34" charset="0"/>
                <a:cs typeface="Calibri" panose="020F0502020204030204" pitchFamily="34" charset="0"/>
              </a:rPr>
              <a:t>- Éclairage spécifique des boucles</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sng" dirty="0" smtClean="0"/>
              <a:t>Veaux</a:t>
            </a:r>
            <a:endParaRPr lang="fr-FR" b="1" i="0" u="sng" kern="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Calibri" panose="020F0502020204030204" pitchFamily="34" charset="0"/>
                <a:cs typeface="Calibri" panose="020F0502020204030204" pitchFamily="34" charset="0"/>
              </a:rPr>
              <a:t>Proximité de la salle de traite AV</a:t>
            </a:r>
          </a:p>
          <a:p>
            <a:pPr marL="285750" indent="-285750">
              <a:buFontTx/>
              <a:buChar char="-"/>
            </a:pPr>
            <a:r>
              <a:rPr lang="fr-FR" dirty="0" smtClean="0">
                <a:solidFill>
                  <a:srgbClr val="000000"/>
                </a:solidFill>
                <a:latin typeface="Calibri" panose="020F0502020204030204" pitchFamily="34" charset="0"/>
                <a:cs typeface="Calibri" panose="020F0502020204030204" pitchFamily="34" charset="0"/>
              </a:rPr>
              <a:t>Brouette pour déplacer les veaux AP</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Support pour écornage AP</a:t>
            </a:r>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6</a:t>
            </a:fld>
            <a:endParaRPr lang="fr-FR"/>
          </a:p>
        </p:txBody>
      </p:sp>
    </p:spTree>
    <p:extLst>
      <p:ext uri="{BB962C8B-B14F-4D97-AF65-F5344CB8AC3E}">
        <p14:creationId xmlns:p14="http://schemas.microsoft.com/office/powerpoint/2010/main" val="121121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smtClean="0"/>
              <a:t>Vaches laitières</a:t>
            </a:r>
          </a:p>
          <a:p>
            <a:pPr marL="0" lvl="0" indent="0">
              <a:buFontTx/>
              <a:buNone/>
            </a:pPr>
            <a:r>
              <a:rPr lang="fr-FR" dirty="0" smtClean="0">
                <a:solidFill>
                  <a:srgbClr val="000000"/>
                </a:solidFill>
                <a:latin typeface="Calibri" panose="020F0502020204030204" pitchFamily="34" charset="0"/>
                <a:cs typeface="Calibri" panose="020F0502020204030204" pitchFamily="34" charset="0"/>
              </a:rPr>
              <a:t>Paillage des logettes à la pailleuse</a:t>
            </a:r>
          </a:p>
          <a:p>
            <a:pPr marL="0" lvl="0" indent="0">
              <a:buFontTx/>
              <a:buNone/>
            </a:pPr>
            <a:r>
              <a:rPr lang="fr-FR" dirty="0" smtClean="0">
                <a:solidFill>
                  <a:srgbClr val="000000"/>
                </a:solidFill>
                <a:latin typeface="Calibri" panose="020F0502020204030204" pitchFamily="34" charset="0"/>
                <a:cs typeface="Calibri" panose="020F0502020204030204" pitchFamily="34" charset="0"/>
              </a:rPr>
              <a:t>Box vêlage proche de l’habitation et facilement visible</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Distribution Automatique de Concentrés</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Goulotte déportée supplémentaire du DAC</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Brouette distributrice</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Parc de contention, porte automatique, 5 box d’isolement</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Balayeuse logettes</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Lame repousse-fourrage quad</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Broyeur sous fil clôture</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Protection bétonnée de la fosse pour passage de matériel à proximité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smtClean="0"/>
              <a:t>Génisses</a:t>
            </a:r>
          </a:p>
          <a:p>
            <a:pPr marL="0" lvl="0" indent="0">
              <a:buFontTx/>
              <a:buNone/>
            </a:pPr>
            <a:r>
              <a:rPr lang="fr-FR" dirty="0" smtClean="0">
                <a:solidFill>
                  <a:srgbClr val="000000"/>
                </a:solidFill>
                <a:latin typeface="Calibri" panose="020F0502020204030204" pitchFamily="34" charset="0"/>
                <a:cs typeface="Calibri" panose="020F0502020204030204" pitchFamily="34" charset="0"/>
              </a:rPr>
              <a:t>Parc circulaire </a:t>
            </a:r>
          </a:p>
          <a:p>
            <a:pPr marL="0" lvl="0" indent="0">
              <a:buFontTx/>
              <a:buNone/>
            </a:pPr>
            <a:r>
              <a:rPr lang="fr-FR" dirty="0" smtClean="0">
                <a:solidFill>
                  <a:srgbClr val="000000"/>
                </a:solidFill>
                <a:latin typeface="Calibri" panose="020F0502020204030204" pitchFamily="34" charset="0"/>
                <a:cs typeface="Calibri" panose="020F0502020204030204" pitchFamily="34" charset="0"/>
              </a:rPr>
              <a:t>Stocks d’aliments proches et à hauteur</a:t>
            </a:r>
          </a:p>
          <a:p>
            <a:pPr marL="0" lvl="0" indent="0">
              <a:buFontTx/>
              <a:buNone/>
            </a:pPr>
            <a:r>
              <a:rPr lang="fr-FR" dirty="0" smtClean="0">
                <a:solidFill>
                  <a:srgbClr val="000000"/>
                </a:solidFill>
                <a:latin typeface="Calibri" panose="020F0502020204030204" pitchFamily="34" charset="0"/>
                <a:cs typeface="Calibri" panose="020F0502020204030204" pitchFamily="34" charset="0"/>
              </a:rPr>
              <a:t>Paillage à la pailleuse</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Portails fonctionnels, facilement manipulables AVAP</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Eclairage translucides AVAP</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7</a:t>
            </a:fld>
            <a:endParaRPr lang="fr-FR"/>
          </a:p>
        </p:txBody>
      </p:sp>
    </p:spTree>
    <p:extLst>
      <p:ext uri="{BB962C8B-B14F-4D97-AF65-F5344CB8AC3E}">
        <p14:creationId xmlns:p14="http://schemas.microsoft.com/office/powerpoint/2010/main" val="418499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smtClean="0"/>
              <a:t>Matériels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Calibri" panose="020F0502020204030204" pitchFamily="34" charset="0"/>
                <a:cs typeface="Calibri" panose="020F0502020204030204" pitchFamily="34" charset="0"/>
              </a:rPr>
              <a:t>Local phyto sous clé AV</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Entretien et maintien en conformité du matériel AVAP</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Feux de direction, signalisation convoi agricole AVAP</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Feux de recul sur les bennes AP</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Report de feux de signalisation sur semoir à blé et distributeur à engrais AP</a:t>
            </a:r>
          </a:p>
          <a:p>
            <a:pPr marL="285750" lvl="0" indent="-285750">
              <a:buFontTx/>
              <a:buChar char="-"/>
            </a:pPr>
            <a:endParaRPr lang="fr-FR" dirty="0" smtClean="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solidFill>
                  <a:srgbClr val="000000"/>
                </a:solidFill>
                <a:latin typeface="Calibri" panose="020F0502020204030204" pitchFamily="34" charset="0"/>
                <a:cs typeface="Calibri" panose="020F0502020204030204" pitchFamily="34" charset="0"/>
              </a:rPr>
              <a:t>Concernant le tracteur + </a:t>
            </a:r>
            <a:r>
              <a:rPr lang="fr-FR" i="1" dirty="0" err="1" smtClean="0">
                <a:solidFill>
                  <a:srgbClr val="000000"/>
                </a:solidFill>
                <a:latin typeface="Calibri" panose="020F0502020204030204" pitchFamily="34" charset="0"/>
                <a:cs typeface="Calibri" panose="020F0502020204030204" pitchFamily="34" charset="0"/>
              </a:rPr>
              <a:t>déssileuse</a:t>
            </a:r>
            <a:r>
              <a:rPr lang="fr-FR" i="1" dirty="0" smtClean="0">
                <a:solidFill>
                  <a:srgbClr val="000000"/>
                </a:solidFill>
                <a:latin typeface="Calibri" panose="020F0502020204030204" pitchFamily="34" charset="0"/>
                <a:cs typeface="Calibri" panose="020F0502020204030204" pitchFamily="34" charset="0"/>
              </a:rPr>
              <a:t> il y a bien la présence du rétroviseur, du gyrophare, des feux de signalisation sur l'ensemble, des feux de travail sur le tracteur, des protection des pièces en mouvement, de la protection de la </a:t>
            </a:r>
            <a:r>
              <a:rPr lang="fr-FR" i="1" dirty="0" err="1" smtClean="0">
                <a:solidFill>
                  <a:srgbClr val="000000"/>
                </a:solidFill>
                <a:latin typeface="Calibri" panose="020F0502020204030204" pitchFamily="34" charset="0"/>
                <a:cs typeface="Calibri" panose="020F0502020204030204" pitchFamily="34" charset="0"/>
              </a:rPr>
              <a:t>PdF</a:t>
            </a:r>
            <a:r>
              <a:rPr lang="fr-FR" i="1" dirty="0" smtClean="0">
                <a:solidFill>
                  <a:srgbClr val="000000"/>
                </a:solidFill>
                <a:latin typeface="Calibri" panose="020F0502020204030204" pitchFamily="34" charset="0"/>
                <a:cs typeface="Calibri" panose="020F0502020204030204" pitchFamily="34" charset="0"/>
              </a:rPr>
              <a:t> avec la chaine coté tracteur</a:t>
            </a:r>
            <a:endParaRPr lang="fr-FR" i="1" dirty="0" smtClean="0">
              <a:solidFill>
                <a:srgbClr val="000000"/>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8</a:t>
            </a:fld>
            <a:endParaRPr lang="fr-FR"/>
          </a:p>
        </p:txBody>
      </p:sp>
    </p:spTree>
    <p:extLst>
      <p:ext uri="{BB962C8B-B14F-4D97-AF65-F5344CB8AC3E}">
        <p14:creationId xmlns:p14="http://schemas.microsoft.com/office/powerpoint/2010/main" val="242667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Calibri" panose="020F0502020204030204" pitchFamily="34" charset="0"/>
                <a:cs typeface="Calibri" panose="020F0502020204030204" pitchFamily="34" charset="0"/>
              </a:rPr>
              <a:t>Agenda d’exploitation AV</a:t>
            </a:r>
          </a:p>
          <a:p>
            <a:endParaRPr lang="fr-FR" dirty="0" smtClean="0"/>
          </a:p>
          <a:p>
            <a:r>
              <a:rPr lang="fr-FR" dirty="0" smtClean="0"/>
              <a:t>AP</a:t>
            </a:r>
          </a:p>
          <a:p>
            <a:pPr marL="285750" indent="-285750">
              <a:buFontTx/>
              <a:buChar char="-"/>
            </a:pPr>
            <a:r>
              <a:rPr lang="fr-FR" dirty="0" smtClean="0">
                <a:solidFill>
                  <a:srgbClr val="000000"/>
                </a:solidFill>
                <a:latin typeface="Calibri" panose="020F0502020204030204" pitchFamily="34" charset="0"/>
                <a:cs typeface="Calibri" panose="020F0502020204030204" pitchFamily="34" charset="0"/>
              </a:rPr>
              <a:t>Panneaux blancs</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Temps d’échanges</a:t>
            </a:r>
          </a:p>
          <a:p>
            <a:pPr marL="285750" lvl="0" indent="-285750">
              <a:buFontTx/>
              <a:buChar char="-"/>
            </a:pPr>
            <a:r>
              <a:rPr lang="fr-FR" dirty="0" smtClean="0">
                <a:solidFill>
                  <a:srgbClr val="000000"/>
                </a:solidFill>
                <a:latin typeface="Calibri" panose="020F0502020204030204" pitchFamily="34" charset="0"/>
                <a:cs typeface="Calibri" panose="020F0502020204030204" pitchFamily="34" charset="0"/>
              </a:rPr>
              <a:t>Appels au service de remplacement</a:t>
            </a:r>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9</a:t>
            </a:fld>
            <a:endParaRPr lang="fr-FR"/>
          </a:p>
        </p:txBody>
      </p:sp>
    </p:spTree>
    <p:extLst>
      <p:ext uri="{BB962C8B-B14F-4D97-AF65-F5344CB8AC3E}">
        <p14:creationId xmlns:p14="http://schemas.microsoft.com/office/powerpoint/2010/main" val="163753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742950" lvl="1" indent="-285750">
              <a:buFont typeface="Wingdings" panose="05000000000000000000" pitchFamily="2" charset="2"/>
              <a:buChar char="§"/>
            </a:pPr>
            <a:r>
              <a:rPr lang="fr-FR" dirty="0" smtClean="0">
                <a:latin typeface="Calibri" panose="020F0502020204030204" pitchFamily="34" charset="0"/>
                <a:cs typeface="Calibri" panose="020F0502020204030204" pitchFamily="34" charset="0"/>
              </a:rPr>
              <a:t>En achat</a:t>
            </a:r>
          </a:p>
          <a:p>
            <a:pPr marL="742950" lvl="1" indent="-285750">
              <a:buFont typeface="Wingdings" panose="05000000000000000000" pitchFamily="2" charset="2"/>
              <a:buChar char="§"/>
            </a:pPr>
            <a:r>
              <a:rPr lang="fr-FR" dirty="0" smtClean="0">
                <a:latin typeface="Calibri" panose="020F0502020204030204" pitchFamily="34" charset="0"/>
                <a:cs typeface="Calibri" panose="020F0502020204030204" pitchFamily="34" charset="0"/>
              </a:rPr>
              <a:t>Gain de temps =&gt; rapidité de chargement, de déchargement. Pas rapport à un bol. De l’ordre de 15 minutes par jour.</a:t>
            </a:r>
          </a:p>
          <a:p>
            <a:pPr marL="742950" lvl="1" indent="-285750">
              <a:buFont typeface="Wingdings" panose="05000000000000000000" pitchFamily="2" charset="2"/>
              <a:buChar char="§"/>
            </a:pPr>
            <a:r>
              <a:rPr lang="fr-FR" dirty="0" smtClean="0">
                <a:latin typeface="Calibri" panose="020F0502020204030204" pitchFamily="34" charset="0"/>
                <a:cs typeface="Calibri" panose="020F0502020204030204" pitchFamily="34" charset="0"/>
              </a:rPr>
              <a:t>Confort de travail =&gt; répétition de montées et de descente du tracteur.</a:t>
            </a:r>
          </a:p>
          <a:p>
            <a:pPr marL="742950" lvl="1" indent="-285750">
              <a:buFont typeface="Wingdings" panose="05000000000000000000" pitchFamily="2" charset="2"/>
              <a:buChar char="§"/>
            </a:pPr>
            <a:r>
              <a:rPr lang="fr-FR" dirty="0" smtClean="0">
                <a:latin typeface="Calibri" panose="020F0502020204030204" pitchFamily="34" charset="0"/>
                <a:cs typeface="Calibri" panose="020F0502020204030204" pitchFamily="34" charset="0"/>
              </a:rPr>
              <a:t>Financier =&gt; estimation de 12000€ pour travaux par la CUMA</a:t>
            </a:r>
          </a:p>
          <a:p>
            <a:pPr lvl="1"/>
            <a:r>
              <a:rPr lang="fr-FR" dirty="0" smtClean="0">
                <a:latin typeface="Calibri" panose="020F0502020204030204" pitchFamily="34" charset="0"/>
                <a:cs typeface="Calibri" panose="020F0502020204030204" pitchFamily="34" charset="0"/>
              </a:rPr>
              <a:t>                            soit amortissement d’une machine de 60000€ en 7 ans</a:t>
            </a:r>
          </a:p>
          <a:p>
            <a:pPr lvl="1"/>
            <a:endParaRPr lang="fr-FR" dirty="0" smtClean="0">
              <a:latin typeface="Calibri" panose="020F0502020204030204" pitchFamily="34" charset="0"/>
              <a:cs typeface="Calibri" panose="020F0502020204030204" pitchFamily="34" charset="0"/>
            </a:endParaRPr>
          </a:p>
          <a:p>
            <a:pPr lvl="1"/>
            <a:r>
              <a:rPr lang="fr-FR" dirty="0" smtClean="0">
                <a:latin typeface="Calibri" panose="020F0502020204030204" pitchFamily="34" charset="0"/>
                <a:cs typeface="Calibri" panose="020F0502020204030204" pitchFamily="34" charset="0"/>
              </a:rPr>
              <a:t>Aujourd’hui </a:t>
            </a:r>
            <a:r>
              <a:rPr lang="fr-FR" dirty="0" err="1" smtClean="0">
                <a:latin typeface="Calibri" panose="020F0502020204030204" pitchFamily="34" charset="0"/>
                <a:cs typeface="Calibri" panose="020F0502020204030204" pitchFamily="34" charset="0"/>
              </a:rPr>
              <a:t>désileuse</a:t>
            </a:r>
            <a:r>
              <a:rPr lang="fr-FR" dirty="0" smtClean="0">
                <a:latin typeface="Calibri" panose="020F0502020204030204" pitchFamily="34" charset="0"/>
                <a:cs typeface="Calibri" panose="020F0502020204030204" pitchFamily="34" charset="0"/>
              </a:rPr>
              <a:t> paillage 2 heures par jour en moyenne =&gt; passer à 30-45 minutes</a:t>
            </a:r>
          </a:p>
          <a:p>
            <a:pPr lvl="1"/>
            <a:r>
              <a:rPr lang="fr-FR" dirty="0" smtClean="0">
                <a:latin typeface="Calibri" panose="020F0502020204030204" pitchFamily="34" charset="0"/>
                <a:cs typeface="Calibri" panose="020F0502020204030204" pitchFamily="34" charset="0"/>
              </a:rPr>
              <a:t>Qualité de travail : améliorer, ration plus homogène, plus de valorisation pour les VL</a:t>
            </a:r>
          </a:p>
          <a:p>
            <a:pPr lvl="1"/>
            <a:r>
              <a:rPr lang="fr-FR" dirty="0" smtClean="0">
                <a:latin typeface="Calibri" panose="020F0502020204030204" pitchFamily="34" charset="0"/>
                <a:cs typeface="Calibri" panose="020F0502020204030204" pitchFamily="34" charset="0"/>
              </a:rPr>
              <a:t>Entretien d’un matériel supplémentaire à réaliser =&gt; perçu comme un plaisir.</a:t>
            </a:r>
          </a:p>
          <a:p>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10</a:t>
            </a:fld>
            <a:endParaRPr lang="fr-FR"/>
          </a:p>
        </p:txBody>
      </p:sp>
    </p:spTree>
    <p:extLst>
      <p:ext uri="{BB962C8B-B14F-4D97-AF65-F5344CB8AC3E}">
        <p14:creationId xmlns:p14="http://schemas.microsoft.com/office/powerpoint/2010/main" val="101332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Questions possibles :</a:t>
            </a:r>
          </a:p>
          <a:p>
            <a:r>
              <a:rPr lang="fr-FR" dirty="0" smtClean="0"/>
              <a:t> - Votre père ne souhaitait pas s’exprimer ?</a:t>
            </a:r>
          </a:p>
          <a:p>
            <a:r>
              <a:rPr lang="fr-FR" dirty="0" smtClean="0"/>
              <a:t> - Vos</a:t>
            </a:r>
            <a:r>
              <a:rPr lang="fr-FR" baseline="0" dirty="0" smtClean="0"/>
              <a:t> horaires de travail ? </a:t>
            </a:r>
          </a:p>
          <a:p>
            <a:r>
              <a:rPr lang="fr-FR" baseline="0" dirty="0" smtClean="0"/>
              <a:t> - Combien de vacances pour chacun ?</a:t>
            </a:r>
          </a:p>
          <a:p>
            <a:r>
              <a:rPr lang="fr-FR" baseline="0" dirty="0" smtClean="0"/>
              <a:t> - Avec 65 ha achetés, n’est ce pas une charge de travail supplémentaire ? Comment avez-vous prévu les choses ?</a:t>
            </a:r>
          </a:p>
          <a:p>
            <a:r>
              <a:rPr lang="fr-FR" baseline="0" dirty="0" smtClean="0"/>
              <a:t> - Êtes-vous célibataire ?</a:t>
            </a:r>
          </a:p>
          <a:p>
            <a:r>
              <a:rPr lang="fr-FR" baseline="0" dirty="0" smtClean="0"/>
              <a:t> - Est-ce que vous sous-traitez certains travaux ?</a:t>
            </a:r>
          </a:p>
          <a:p>
            <a:r>
              <a:rPr lang="fr-FR" baseline="0" dirty="0" smtClean="0"/>
              <a:t> - Quelle vision avez-vous du futur des exploitations agricoles ?</a:t>
            </a:r>
          </a:p>
          <a:p>
            <a:r>
              <a:rPr lang="fr-FR" baseline="0" dirty="0" smtClean="0"/>
              <a:t> - Comment envisagez-vous le travail sur l’exploitation après le départ des parents ?</a:t>
            </a:r>
          </a:p>
          <a:p>
            <a:r>
              <a:rPr lang="fr-FR" baseline="0" dirty="0" smtClean="0"/>
              <a:t> - Quels métiers avez-vous fait avant ?</a:t>
            </a:r>
            <a:endParaRPr lang="fr-FR" dirty="0"/>
          </a:p>
        </p:txBody>
      </p:sp>
      <p:sp>
        <p:nvSpPr>
          <p:cNvPr id="4" name="Espace réservé du numéro de diapositive 3"/>
          <p:cNvSpPr>
            <a:spLocks noGrp="1"/>
          </p:cNvSpPr>
          <p:nvPr>
            <p:ph type="sldNum" sz="quarter" idx="10"/>
          </p:nvPr>
        </p:nvSpPr>
        <p:spPr/>
        <p:txBody>
          <a:bodyPr/>
          <a:lstStyle/>
          <a:p>
            <a:fld id="{428366B1-2231-4AA8-A128-7412628C4D9C}" type="slidenum">
              <a:rPr lang="fr-FR" smtClean="0"/>
              <a:t>11</a:t>
            </a:fld>
            <a:endParaRPr lang="fr-FR"/>
          </a:p>
        </p:txBody>
      </p:sp>
    </p:spTree>
    <p:extLst>
      <p:ext uri="{BB962C8B-B14F-4D97-AF65-F5344CB8AC3E}">
        <p14:creationId xmlns:p14="http://schemas.microsoft.com/office/powerpoint/2010/main" val="4110728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2"/>
          <p:cNvSpPr>
            <a:spLocks noChangeArrowheads="1"/>
          </p:cNvSpPr>
          <p:nvPr/>
        </p:nvSpPr>
        <p:spPr bwMode="auto">
          <a:xfrm>
            <a:off x="0" y="0"/>
            <a:ext cx="9140825" cy="5649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5" name="Text Box 34"/>
          <p:cNvSpPr txBox="1">
            <a:spLocks noChangeArrowheads="1"/>
          </p:cNvSpPr>
          <p:nvPr/>
        </p:nvSpPr>
        <p:spPr bwMode="auto">
          <a:xfrm>
            <a:off x="261938" y="6497638"/>
            <a:ext cx="2519362" cy="182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fr-FR" sz="1200">
                <a:solidFill>
                  <a:schemeClr val="accent2"/>
                </a:solidFill>
              </a:rPr>
              <a:t>www.msa-mayenne-orne-sarthe.fr</a:t>
            </a:r>
            <a:endParaRPr lang="fr-FR" altLang="fr-FR"/>
          </a:p>
        </p:txBody>
      </p:sp>
      <p:pic>
        <p:nvPicPr>
          <p:cNvPr id="6" name="Picture 39" descr="M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04788"/>
            <a:ext cx="7773988" cy="1187450"/>
          </a:xfrm>
        </p:spPr>
        <p:txBody>
          <a:bodyPr anchor="b"/>
          <a:lstStyle>
            <a:lvl1pPr algn="ctr">
              <a:lnSpc>
                <a:spcPct val="90000"/>
              </a:lnSpc>
              <a:defRPr sz="4000" b="0">
                <a:solidFill>
                  <a:schemeClr val="bg1"/>
                </a:solidFill>
              </a:defRPr>
            </a:lvl1pPr>
          </a:lstStyle>
          <a:p>
            <a:pPr lvl="0"/>
            <a:r>
              <a:rPr lang="fr-FR" altLang="fr-FR" noProof="0" smtClean="0"/>
              <a:t>Cliquez pour modifier le style du titre</a:t>
            </a:r>
          </a:p>
        </p:txBody>
      </p:sp>
      <p:sp>
        <p:nvSpPr>
          <p:cNvPr id="4099" name="Rectangle 3"/>
          <p:cNvSpPr>
            <a:spLocks noGrp="1" noChangeArrowheads="1"/>
          </p:cNvSpPr>
          <p:nvPr>
            <p:ph type="subTitle" idx="1"/>
          </p:nvPr>
        </p:nvSpPr>
        <p:spPr>
          <a:xfrm>
            <a:off x="1370013" y="1571625"/>
            <a:ext cx="6402387" cy="360363"/>
          </a:xfrm>
        </p:spPr>
        <p:txBody>
          <a:bodyPr/>
          <a:lstStyle>
            <a:lvl1pPr marL="0" indent="0" algn="ctr">
              <a:lnSpc>
                <a:spcPct val="90000"/>
              </a:lnSpc>
              <a:spcBef>
                <a:spcPct val="0"/>
              </a:spcBef>
              <a:buFont typeface="Wingdings 3" pitchFamily="18" charset="2"/>
              <a:buNone/>
              <a:defRPr>
                <a:solidFill>
                  <a:schemeClr val="bg1"/>
                </a:solidFill>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4047210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0"/>
          </p:nvPr>
        </p:nvSpPr>
        <p:spPr/>
        <p:txBody>
          <a:bodyPr/>
          <a:lstStyle/>
          <a:p>
            <a:r>
              <a:rPr lang="fr-FR" altLang="fr-FR" smtClean="0"/>
              <a:t>MSA - Journée Santé Sécurité au Travail - le 14 mars 2017</a:t>
            </a:r>
          </a:p>
          <a:p>
            <a:endParaRPr lang="fr-FR" dirty="0"/>
          </a:p>
        </p:txBody>
      </p:sp>
      <p:sp>
        <p:nvSpPr>
          <p:cNvPr id="7" name="Espace réservé du numéro de diapositive 6"/>
          <p:cNvSpPr>
            <a:spLocks noGrp="1"/>
          </p:cNvSpPr>
          <p:nvPr>
            <p:ph type="sldNum" sz="quarter" idx="11"/>
          </p:nvPr>
        </p:nvSpPr>
        <p:spPr/>
        <p:txBody>
          <a:bodyPr/>
          <a:lstStyle/>
          <a:p>
            <a:endParaRPr lang="fr-FR" altLang="fr-FR" dirty="0"/>
          </a:p>
        </p:txBody>
      </p:sp>
    </p:spTree>
    <p:extLst>
      <p:ext uri="{BB962C8B-B14F-4D97-AF65-F5344CB8AC3E}">
        <p14:creationId xmlns:p14="http://schemas.microsoft.com/office/powerpoint/2010/main" val="1142991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0"/>
          </p:nvPr>
        </p:nvSpPr>
        <p:spPr/>
        <p:txBody>
          <a:bodyPr/>
          <a:lstStyle/>
          <a:p>
            <a:r>
              <a:rPr lang="fr-FR" altLang="fr-FR" smtClean="0"/>
              <a:t>MSA - Journée Santé Sécurité au Travail - le 14 mars 2017</a:t>
            </a:r>
          </a:p>
          <a:p>
            <a:endParaRPr lang="fr-FR" dirty="0"/>
          </a:p>
        </p:txBody>
      </p:sp>
      <p:sp>
        <p:nvSpPr>
          <p:cNvPr id="5" name="Espace réservé du numéro de diapositive 4"/>
          <p:cNvSpPr>
            <a:spLocks noGrp="1"/>
          </p:cNvSpPr>
          <p:nvPr>
            <p:ph type="sldNum" sz="quarter" idx="11"/>
          </p:nvPr>
        </p:nvSpPr>
        <p:spPr/>
        <p:txBody>
          <a:bodyPr/>
          <a:lstStyle/>
          <a:p>
            <a:endParaRPr lang="fr-FR" altLang="fr-FR" dirty="0"/>
          </a:p>
        </p:txBody>
      </p:sp>
    </p:spTree>
    <p:extLst>
      <p:ext uri="{BB962C8B-B14F-4D97-AF65-F5344CB8AC3E}">
        <p14:creationId xmlns:p14="http://schemas.microsoft.com/office/powerpoint/2010/main" val="14505756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035675"/>
            <a:ext cx="9140825" cy="827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027" name="Rectangle 2"/>
          <p:cNvSpPr>
            <a:spLocks noGrp="1" noChangeArrowheads="1"/>
          </p:cNvSpPr>
          <p:nvPr>
            <p:ph type="title"/>
          </p:nvPr>
        </p:nvSpPr>
        <p:spPr bwMode="auto">
          <a:xfrm>
            <a:off x="539750" y="242888"/>
            <a:ext cx="8064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1028" name="Rectangle 3"/>
          <p:cNvSpPr>
            <a:spLocks noGrp="1" noChangeArrowheads="1"/>
          </p:cNvSpPr>
          <p:nvPr>
            <p:ph type="body" idx="1"/>
          </p:nvPr>
        </p:nvSpPr>
        <p:spPr bwMode="auto">
          <a:xfrm>
            <a:off x="539750" y="1557338"/>
            <a:ext cx="80645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0" name="Rectangle 6"/>
          <p:cNvSpPr>
            <a:spLocks noGrp="1" noChangeArrowheads="1"/>
          </p:cNvSpPr>
          <p:nvPr>
            <p:ph type="sldNum" sz="quarter" idx="4"/>
          </p:nvPr>
        </p:nvSpPr>
        <p:spPr bwMode="auto">
          <a:xfrm>
            <a:off x="6588224" y="6267450"/>
            <a:ext cx="2016026"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smtClean="0">
                <a:solidFill>
                  <a:schemeClr val="bg1"/>
                </a:solidFill>
              </a:defRPr>
            </a:lvl1pPr>
          </a:lstStyle>
          <a:p>
            <a:endParaRPr lang="fr-FR" altLang="fr-FR" dirty="0"/>
          </a:p>
        </p:txBody>
      </p:sp>
      <p:sp>
        <p:nvSpPr>
          <p:cNvPr id="2" name="Espace réservé du pied de page 1"/>
          <p:cNvSpPr>
            <a:spLocks noGrp="1"/>
          </p:cNvSpPr>
          <p:nvPr>
            <p:ph type="ftr" sz="quarter" idx="3"/>
          </p:nvPr>
        </p:nvSpPr>
        <p:spPr>
          <a:xfrm>
            <a:off x="2267744" y="6281702"/>
            <a:ext cx="4320480" cy="365125"/>
          </a:xfrm>
          <a:prstGeom prst="rect">
            <a:avLst/>
          </a:prstGeom>
        </p:spPr>
        <p:txBody>
          <a:bodyPr vert="horz" lIns="91440" tIns="45720" rIns="91440" bIns="45720" rtlCol="0" anchor="ctr"/>
          <a:lstStyle>
            <a:lvl1pPr algn="ctr">
              <a:defRPr sz="1200">
                <a:solidFill>
                  <a:schemeClr val="bg1"/>
                </a:solidFill>
              </a:defRPr>
            </a:lvl1pPr>
          </a:lstStyle>
          <a:p>
            <a:r>
              <a:rPr lang="fr-FR" altLang="fr-FR" dirty="0" smtClean="0"/>
              <a:t>MSA - Journée Santé Sécurité au Travail - le 14 mars 2017</a:t>
            </a:r>
          </a:p>
          <a:p>
            <a:endParaRPr lang="fr-F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dt="0"/>
  <p:txStyles>
    <p:titleStyle>
      <a:lvl1pPr algn="l" rtl="0" eaLnBrk="0" fontAlgn="base" hangingPunct="0">
        <a:lnSpc>
          <a:spcPct val="85000"/>
        </a:lnSpc>
        <a:spcBef>
          <a:spcPct val="0"/>
        </a:spcBef>
        <a:spcAft>
          <a:spcPct val="0"/>
        </a:spcAft>
        <a:tabLst>
          <a:tab pos="7981950" algn="r"/>
        </a:tabLst>
        <a:defRPr sz="3200" b="1">
          <a:solidFill>
            <a:schemeClr val="tx2"/>
          </a:solidFill>
          <a:latin typeface="+mj-lt"/>
          <a:ea typeface="+mj-ea"/>
          <a:cs typeface="+mj-cs"/>
        </a:defRPr>
      </a:lvl1pPr>
      <a:lvl2pPr algn="l" rtl="0" eaLnBrk="0" fontAlgn="base" hangingPunct="0">
        <a:lnSpc>
          <a:spcPct val="85000"/>
        </a:lnSpc>
        <a:spcBef>
          <a:spcPct val="0"/>
        </a:spcBef>
        <a:spcAft>
          <a:spcPct val="0"/>
        </a:spcAft>
        <a:tabLst>
          <a:tab pos="7981950" algn="r"/>
        </a:tabLst>
        <a:defRPr sz="3200" b="1">
          <a:solidFill>
            <a:schemeClr val="tx2"/>
          </a:solidFill>
          <a:latin typeface="Arial" charset="0"/>
        </a:defRPr>
      </a:lvl2pPr>
      <a:lvl3pPr algn="l" rtl="0" eaLnBrk="0" fontAlgn="base" hangingPunct="0">
        <a:lnSpc>
          <a:spcPct val="85000"/>
        </a:lnSpc>
        <a:spcBef>
          <a:spcPct val="0"/>
        </a:spcBef>
        <a:spcAft>
          <a:spcPct val="0"/>
        </a:spcAft>
        <a:tabLst>
          <a:tab pos="7981950" algn="r"/>
        </a:tabLst>
        <a:defRPr sz="3200" b="1">
          <a:solidFill>
            <a:schemeClr val="tx2"/>
          </a:solidFill>
          <a:latin typeface="Arial" charset="0"/>
        </a:defRPr>
      </a:lvl3pPr>
      <a:lvl4pPr algn="l" rtl="0" eaLnBrk="0" fontAlgn="base" hangingPunct="0">
        <a:lnSpc>
          <a:spcPct val="85000"/>
        </a:lnSpc>
        <a:spcBef>
          <a:spcPct val="0"/>
        </a:spcBef>
        <a:spcAft>
          <a:spcPct val="0"/>
        </a:spcAft>
        <a:tabLst>
          <a:tab pos="7981950" algn="r"/>
        </a:tabLst>
        <a:defRPr sz="3200" b="1">
          <a:solidFill>
            <a:schemeClr val="tx2"/>
          </a:solidFill>
          <a:latin typeface="Arial" charset="0"/>
        </a:defRPr>
      </a:lvl4pPr>
      <a:lvl5pPr algn="l" rtl="0" eaLnBrk="0" fontAlgn="base" hangingPunct="0">
        <a:lnSpc>
          <a:spcPct val="85000"/>
        </a:lnSpc>
        <a:spcBef>
          <a:spcPct val="0"/>
        </a:spcBef>
        <a:spcAft>
          <a:spcPct val="0"/>
        </a:spcAft>
        <a:tabLst>
          <a:tab pos="7981950" algn="r"/>
        </a:tabLst>
        <a:defRPr sz="3200" b="1">
          <a:solidFill>
            <a:schemeClr val="tx2"/>
          </a:solidFill>
          <a:latin typeface="Arial" charset="0"/>
        </a:defRPr>
      </a:lvl5pPr>
      <a:lvl6pPr marL="457200" algn="l" rtl="0" fontAlgn="base">
        <a:lnSpc>
          <a:spcPct val="85000"/>
        </a:lnSpc>
        <a:spcBef>
          <a:spcPct val="0"/>
        </a:spcBef>
        <a:spcAft>
          <a:spcPct val="0"/>
        </a:spcAft>
        <a:tabLst>
          <a:tab pos="7981950" algn="r"/>
        </a:tabLst>
        <a:defRPr sz="3200" b="1">
          <a:solidFill>
            <a:schemeClr val="tx2"/>
          </a:solidFill>
          <a:latin typeface="Arial" charset="0"/>
        </a:defRPr>
      </a:lvl6pPr>
      <a:lvl7pPr marL="914400" algn="l" rtl="0" fontAlgn="base">
        <a:lnSpc>
          <a:spcPct val="85000"/>
        </a:lnSpc>
        <a:spcBef>
          <a:spcPct val="0"/>
        </a:spcBef>
        <a:spcAft>
          <a:spcPct val="0"/>
        </a:spcAft>
        <a:tabLst>
          <a:tab pos="7981950" algn="r"/>
        </a:tabLst>
        <a:defRPr sz="3200" b="1">
          <a:solidFill>
            <a:schemeClr val="tx2"/>
          </a:solidFill>
          <a:latin typeface="Arial" charset="0"/>
        </a:defRPr>
      </a:lvl7pPr>
      <a:lvl8pPr marL="1371600" algn="l" rtl="0" fontAlgn="base">
        <a:lnSpc>
          <a:spcPct val="85000"/>
        </a:lnSpc>
        <a:spcBef>
          <a:spcPct val="0"/>
        </a:spcBef>
        <a:spcAft>
          <a:spcPct val="0"/>
        </a:spcAft>
        <a:tabLst>
          <a:tab pos="7981950" algn="r"/>
        </a:tabLst>
        <a:defRPr sz="3200" b="1">
          <a:solidFill>
            <a:schemeClr val="tx2"/>
          </a:solidFill>
          <a:latin typeface="Arial" charset="0"/>
        </a:defRPr>
      </a:lvl8pPr>
      <a:lvl9pPr marL="1828800" algn="l" rtl="0" fontAlgn="base">
        <a:lnSpc>
          <a:spcPct val="85000"/>
        </a:lnSpc>
        <a:spcBef>
          <a:spcPct val="0"/>
        </a:spcBef>
        <a:spcAft>
          <a:spcPct val="0"/>
        </a:spcAft>
        <a:tabLst>
          <a:tab pos="7981950" algn="r"/>
        </a:tabLst>
        <a:defRPr sz="3200" b="1">
          <a:solidFill>
            <a:schemeClr val="tx2"/>
          </a:solidFill>
          <a:latin typeface="Arial" charset="0"/>
        </a:defRPr>
      </a:lvl9pPr>
    </p:titleStyle>
    <p:body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95536" y="5733256"/>
            <a:ext cx="6012160"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just" fontAlgn="base">
              <a:lnSpc>
                <a:spcPct val="90000"/>
              </a:lnSpc>
              <a:spcBef>
                <a:spcPct val="0"/>
              </a:spcBef>
              <a:spcAft>
                <a:spcPct val="0"/>
              </a:spcAft>
              <a:buClr>
                <a:schemeClr val="accent2"/>
              </a:buClr>
              <a:buSzPct val="80000"/>
              <a:buFont typeface="Wingdings 3" pitchFamily="18" charset="2"/>
              <a:buNone/>
            </a:pPr>
            <a:r>
              <a:rPr lang="fr-FR" sz="2000" i="1" dirty="0" smtClean="0">
                <a:latin typeface="Calibri" panose="020F0502020204030204" pitchFamily="34" charset="0"/>
                <a:cs typeface="Calibri" panose="020F0502020204030204" pitchFamily="34" charset="0"/>
              </a:rPr>
              <a:t>M. Nicolas GEGU, exploitant agricole</a:t>
            </a:r>
          </a:p>
          <a:p>
            <a:pPr algn="just" fontAlgn="base">
              <a:lnSpc>
                <a:spcPct val="90000"/>
              </a:lnSpc>
              <a:spcBef>
                <a:spcPct val="0"/>
              </a:spcBef>
              <a:spcAft>
                <a:spcPct val="0"/>
              </a:spcAft>
              <a:buClr>
                <a:schemeClr val="accent2"/>
              </a:buClr>
              <a:buSzPct val="80000"/>
            </a:pPr>
            <a:r>
              <a:rPr lang="fr-FR" sz="2000" i="1" dirty="0" smtClean="0">
                <a:latin typeface="Calibri" panose="020F0502020204030204" pitchFamily="34" charset="0"/>
                <a:cs typeface="Calibri" panose="020F0502020204030204" pitchFamily="34" charset="0"/>
              </a:rPr>
              <a:t>EARL GEGU  « La </a:t>
            </a:r>
            <a:r>
              <a:rPr lang="fr-FR" sz="2000" i="1" dirty="0" err="1" smtClean="0">
                <a:latin typeface="Calibri" panose="020F0502020204030204" pitchFamily="34" charset="0"/>
                <a:cs typeface="Calibri" panose="020F0502020204030204" pitchFamily="34" charset="0"/>
              </a:rPr>
              <a:t>Couardière</a:t>
            </a:r>
            <a:r>
              <a:rPr lang="fr-FR" sz="2000" i="1" dirty="0">
                <a:latin typeface="Calibri" panose="020F0502020204030204" pitchFamily="34" charset="0"/>
                <a:cs typeface="Calibri" panose="020F0502020204030204" pitchFamily="34" charset="0"/>
              </a:rPr>
              <a:t> </a:t>
            </a:r>
            <a:r>
              <a:rPr lang="fr-FR" sz="2000" i="1" dirty="0" smtClean="0">
                <a:latin typeface="Calibri" panose="020F0502020204030204" pitchFamily="34" charset="0"/>
                <a:cs typeface="Calibri" panose="020F0502020204030204" pitchFamily="34" charset="0"/>
              </a:rPr>
              <a:t>»  BEAULIEU-SUR-OUDON</a:t>
            </a:r>
            <a:endParaRPr lang="fr-FR" sz="2000" i="1" dirty="0">
              <a:latin typeface="Calibri" panose="020F0502020204030204" pitchFamily="34" charset="0"/>
              <a:cs typeface="Calibri" panose="020F0502020204030204" pitchFamily="34" charset="0"/>
            </a:endParaRPr>
          </a:p>
        </p:txBody>
      </p:sp>
      <p:sp>
        <p:nvSpPr>
          <p:cNvPr id="6" name="Rectangle 4"/>
          <p:cNvSpPr>
            <a:spLocks noGrp="1" noChangeArrowheads="1"/>
          </p:cNvSpPr>
          <p:nvPr>
            <p:ph type="ctrTitle"/>
          </p:nvPr>
        </p:nvSpPr>
        <p:spPr>
          <a:xfrm>
            <a:off x="539552" y="260648"/>
            <a:ext cx="7773988" cy="1187450"/>
          </a:xfrm>
        </p:spPr>
        <p:txBody>
          <a:bodyPr/>
          <a:lstStyle/>
          <a:p>
            <a:pPr eaLnBrk="1" hangingPunct="1"/>
            <a:r>
              <a:rPr lang="fr-FR" dirty="0" smtClean="0"/>
              <a:t>Qualité </a:t>
            </a:r>
            <a:r>
              <a:rPr lang="fr-FR" dirty="0"/>
              <a:t>de vie en exploitation </a:t>
            </a:r>
            <a:r>
              <a:rPr lang="fr-FR" dirty="0" smtClean="0"/>
              <a:t>agricole : </a:t>
            </a:r>
            <a:r>
              <a:rPr lang="fr-FR" dirty="0"/>
              <a:t> </a:t>
            </a:r>
            <a:r>
              <a:rPr lang="fr-FR" dirty="0" smtClean="0"/>
              <a:t>acteur ou spectateur ?</a:t>
            </a:r>
            <a:endParaRPr lang="fr-FR" altLang="fr-FR" dirty="0" smtClean="0"/>
          </a:p>
        </p:txBody>
      </p:sp>
      <p:sp>
        <p:nvSpPr>
          <p:cNvPr id="8" name="Rectangle 5"/>
          <p:cNvSpPr>
            <a:spLocks noGrp="1" noChangeArrowheads="1"/>
          </p:cNvSpPr>
          <p:nvPr>
            <p:ph type="subTitle" idx="1"/>
          </p:nvPr>
        </p:nvSpPr>
        <p:spPr>
          <a:xfrm>
            <a:off x="251520" y="2348880"/>
            <a:ext cx="3456383" cy="2719732"/>
          </a:xfrm>
        </p:spPr>
        <p:txBody>
          <a:bodyPr anchor="ctr" anchorCtr="0"/>
          <a:lstStyle/>
          <a:p>
            <a:pPr algn="just" eaLnBrk="1" hangingPunct="1"/>
            <a:r>
              <a:rPr lang="fr-FR" sz="2400" i="1" dirty="0" smtClean="0">
                <a:latin typeface="Calibri" panose="020F0502020204030204" pitchFamily="34" charset="0"/>
                <a:cs typeface="Calibri" panose="020F0502020204030204" pitchFamily="34" charset="0"/>
              </a:rPr>
              <a:t>Témoignage </a:t>
            </a:r>
            <a:r>
              <a:rPr lang="fr-FR" sz="2400" i="1" dirty="0">
                <a:latin typeface="Calibri" panose="020F0502020204030204" pitchFamily="34" charset="0"/>
                <a:cs typeface="Calibri" panose="020F0502020204030204" pitchFamily="34" charset="0"/>
              </a:rPr>
              <a:t>d’un jeune agriculteur </a:t>
            </a:r>
            <a:r>
              <a:rPr lang="fr-FR" sz="2400" i="1" dirty="0" smtClean="0">
                <a:latin typeface="Calibri" panose="020F0502020204030204" pitchFamily="34" charset="0"/>
                <a:cs typeface="Calibri" panose="020F0502020204030204" pitchFamily="34" charset="0"/>
              </a:rPr>
              <a:t>mayennais </a:t>
            </a:r>
            <a:r>
              <a:rPr lang="fr-FR" sz="2400" i="1" dirty="0">
                <a:latin typeface="Calibri" panose="020F0502020204030204" pitchFamily="34" charset="0"/>
                <a:cs typeface="Calibri" panose="020F0502020204030204" pitchFamily="34" charset="0"/>
              </a:rPr>
              <a:t>sur différentes actions réalisées au sein de son exploitation agricole pour concilier vie privée et vie professionnelle</a:t>
            </a:r>
            <a:endParaRPr lang="fr-FR" altLang="fr-FR" sz="2400" i="1" dirty="0" smtClean="0">
              <a:latin typeface="Calibri" panose="020F0502020204030204" pitchFamily="34" charset="0"/>
              <a:cs typeface="Calibri" panose="020F0502020204030204" pitchFamily="34" charset="0"/>
            </a:endParaRPr>
          </a:p>
        </p:txBody>
      </p:sp>
      <p:pic>
        <p:nvPicPr>
          <p:cNvPr id="1026" name="Picture 2" descr="C:\Users\m53ggod.INSTITUTION\Pictures\vlcsnap-2017-02-22-15h47m48s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705" y="2348880"/>
            <a:ext cx="4835079" cy="271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40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Espace réservé du contenu 2"/>
          <p:cNvSpPr txBox="1">
            <a:spLocks/>
          </p:cNvSpPr>
          <p:nvPr/>
        </p:nvSpPr>
        <p:spPr>
          <a:xfrm>
            <a:off x="539750" y="1124744"/>
            <a:ext cx="8064500" cy="1368152"/>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r>
              <a:rPr lang="fr-FR" dirty="0" err="1" smtClean="0"/>
              <a:t>Désileuse</a:t>
            </a:r>
            <a:r>
              <a:rPr lang="fr-FR" dirty="0" smtClean="0"/>
              <a:t> automotrice ou bol </a:t>
            </a:r>
            <a:r>
              <a:rPr lang="fr-FR" dirty="0" err="1" smtClean="0"/>
              <a:t>désileur</a:t>
            </a:r>
            <a:r>
              <a:rPr lang="fr-FR" dirty="0" smtClean="0"/>
              <a:t> ?</a:t>
            </a:r>
          </a:p>
          <a:p>
            <a:r>
              <a:rPr lang="fr-FR" dirty="0" smtClean="0"/>
              <a:t>Quels impacts sur le travail ?</a:t>
            </a:r>
            <a:endParaRPr lang="fr-FR" dirty="0"/>
          </a:p>
        </p:txBody>
      </p:sp>
      <p:sp>
        <p:nvSpPr>
          <p:cNvPr id="3" name="Rectangle 2"/>
          <p:cNvSpPr/>
          <p:nvPr/>
        </p:nvSpPr>
        <p:spPr>
          <a:xfrm>
            <a:off x="1691680" y="2564904"/>
            <a:ext cx="7128594" cy="2308324"/>
          </a:xfrm>
          <a:prstGeom prst="rect">
            <a:avLst/>
          </a:prstGeom>
        </p:spPr>
        <p:txBody>
          <a:bodyPr wrap="square">
            <a:spAutoFit/>
          </a:bodyPr>
          <a:lstStyle/>
          <a:p>
            <a:pPr marL="742950" lvl="1" indent="-285750">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Gain </a:t>
            </a:r>
            <a:r>
              <a:rPr lang="fr-FR" sz="2400" dirty="0">
                <a:latin typeface="Calibri" panose="020F0502020204030204" pitchFamily="34" charset="0"/>
                <a:cs typeface="Calibri" panose="020F0502020204030204" pitchFamily="34" charset="0"/>
              </a:rPr>
              <a:t>de </a:t>
            </a:r>
            <a:r>
              <a:rPr lang="fr-FR" sz="2400" dirty="0" smtClean="0">
                <a:latin typeface="Calibri" panose="020F0502020204030204" pitchFamily="34" charset="0"/>
                <a:cs typeface="Calibri" panose="020F0502020204030204" pitchFamily="34" charset="0"/>
              </a:rPr>
              <a:t>temps</a:t>
            </a:r>
          </a:p>
          <a:p>
            <a:pPr marL="742950" lvl="1" indent="-285750">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Confort </a:t>
            </a:r>
            <a:r>
              <a:rPr lang="fr-FR" sz="2400" dirty="0">
                <a:latin typeface="Calibri" panose="020F0502020204030204" pitchFamily="34" charset="0"/>
                <a:cs typeface="Calibri" panose="020F0502020204030204" pitchFamily="34" charset="0"/>
              </a:rPr>
              <a:t>de </a:t>
            </a:r>
            <a:r>
              <a:rPr lang="fr-FR" sz="2400" dirty="0" smtClean="0">
                <a:latin typeface="Calibri" panose="020F0502020204030204" pitchFamily="34" charset="0"/>
                <a:cs typeface="Calibri" panose="020F0502020204030204" pitchFamily="34" charset="0"/>
              </a:rPr>
              <a:t>travail</a:t>
            </a:r>
          </a:p>
          <a:p>
            <a:pPr marL="742950" lvl="1" indent="-285750">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Financier : </a:t>
            </a:r>
            <a:r>
              <a:rPr lang="fr-FR" sz="2400" dirty="0">
                <a:latin typeface="Calibri" panose="020F0502020204030204" pitchFamily="34" charset="0"/>
                <a:cs typeface="Calibri" panose="020F0502020204030204" pitchFamily="34" charset="0"/>
              </a:rPr>
              <a:t>estimation </a:t>
            </a:r>
            <a:r>
              <a:rPr lang="fr-FR" sz="2400" dirty="0" smtClean="0">
                <a:latin typeface="Calibri" panose="020F0502020204030204" pitchFamily="34" charset="0"/>
                <a:cs typeface="Calibri" panose="020F0502020204030204" pitchFamily="34" charset="0"/>
              </a:rPr>
              <a:t>des coûts et amortissement</a:t>
            </a:r>
          </a:p>
          <a:p>
            <a:pPr marL="742950" lvl="1" indent="-285750">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Qualité </a:t>
            </a:r>
            <a:r>
              <a:rPr lang="fr-FR" sz="2400" dirty="0">
                <a:latin typeface="Calibri" panose="020F0502020204030204" pitchFamily="34" charset="0"/>
                <a:cs typeface="Calibri" panose="020F0502020204030204" pitchFamily="34" charset="0"/>
              </a:rPr>
              <a:t>de travail : </a:t>
            </a:r>
            <a:r>
              <a:rPr lang="fr-FR" sz="2400" dirty="0" smtClean="0">
                <a:latin typeface="Calibri" panose="020F0502020204030204" pitchFamily="34" charset="0"/>
                <a:cs typeface="Calibri" panose="020F0502020204030204" pitchFamily="34" charset="0"/>
              </a:rPr>
              <a:t>ration </a:t>
            </a:r>
            <a:r>
              <a:rPr lang="fr-FR" sz="2400" dirty="0">
                <a:latin typeface="Calibri" panose="020F0502020204030204" pitchFamily="34" charset="0"/>
                <a:cs typeface="Calibri" panose="020F0502020204030204" pitchFamily="34" charset="0"/>
              </a:rPr>
              <a:t>plus homogène, plus de </a:t>
            </a:r>
            <a:r>
              <a:rPr lang="fr-FR" sz="2400" dirty="0" smtClean="0">
                <a:latin typeface="Calibri" panose="020F0502020204030204" pitchFamily="34" charset="0"/>
                <a:cs typeface="Calibri" panose="020F0502020204030204" pitchFamily="34" charset="0"/>
              </a:rPr>
              <a:t>valorisation</a:t>
            </a:r>
          </a:p>
          <a:p>
            <a:pPr marL="742950" lvl="1" indent="-285750">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Charge de travail : entretien </a:t>
            </a:r>
            <a:r>
              <a:rPr lang="fr-FR" sz="2400" dirty="0">
                <a:latin typeface="Calibri" panose="020F0502020204030204" pitchFamily="34" charset="0"/>
                <a:cs typeface="Calibri" panose="020F0502020204030204" pitchFamily="34" charset="0"/>
              </a:rPr>
              <a:t>d’un </a:t>
            </a:r>
            <a:r>
              <a:rPr lang="fr-FR" sz="2400" dirty="0" smtClean="0">
                <a:latin typeface="Calibri" panose="020F0502020204030204" pitchFamily="34" charset="0"/>
                <a:cs typeface="Calibri" panose="020F0502020204030204" pitchFamily="34" charset="0"/>
              </a:rPr>
              <a:t>matériel</a:t>
            </a:r>
            <a:endParaRPr lang="fr-FR" sz="2400" dirty="0">
              <a:latin typeface="Calibri" panose="020F0502020204030204" pitchFamily="34" charset="0"/>
              <a:cs typeface="Calibri" panose="020F0502020204030204" pitchFamily="34" charset="0"/>
            </a:endParaRPr>
          </a:p>
        </p:txBody>
      </p:sp>
      <p:sp>
        <p:nvSpPr>
          <p:cNvPr id="28" name="Rectangle 2"/>
          <p:cNvSpPr>
            <a:spLocks noGrp="1" noChangeArrowheads="1"/>
          </p:cNvSpPr>
          <p:nvPr>
            <p:ph type="title"/>
          </p:nvPr>
        </p:nvSpPr>
        <p:spPr/>
        <p:txBody>
          <a:bodyPr/>
          <a:lstStyle/>
          <a:p>
            <a:r>
              <a:rPr lang="fr-FR" dirty="0"/>
              <a:t>Réflexion sur les projets</a:t>
            </a:r>
            <a:endParaRPr lang="fr-FR" altLang="fr-FR" dirty="0"/>
          </a:p>
        </p:txBody>
      </p:sp>
    </p:spTree>
    <p:extLst>
      <p:ext uri="{BB962C8B-B14F-4D97-AF65-F5344CB8AC3E}">
        <p14:creationId xmlns:p14="http://schemas.microsoft.com/office/powerpoint/2010/main" val="9658875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763688" y="2348880"/>
            <a:ext cx="5616426" cy="1872208"/>
          </a:xfrm>
        </p:spPr>
        <p:txBody>
          <a:bodyPr/>
          <a:lstStyle/>
          <a:p>
            <a:pPr algn="ctr"/>
            <a:r>
              <a:rPr lang="fr-FR" dirty="0" smtClean="0"/>
              <a:t>Merci de votre attention.</a:t>
            </a:r>
            <a:br>
              <a:rPr lang="fr-FR" dirty="0" smtClean="0"/>
            </a:br>
            <a:r>
              <a:rPr lang="fr-FR" dirty="0"/>
              <a:t/>
            </a:r>
            <a:br>
              <a:rPr lang="fr-FR" dirty="0"/>
            </a:br>
            <a:r>
              <a:rPr lang="fr-FR" dirty="0" smtClean="0"/>
              <a:t> </a:t>
            </a:r>
            <a:br>
              <a:rPr lang="fr-FR" dirty="0" smtClean="0"/>
            </a:br>
            <a:r>
              <a:rPr lang="fr-FR" dirty="0" smtClean="0"/>
              <a:t>Avez-vous des questions ?</a:t>
            </a:r>
            <a:endParaRPr lang="fr-FR" dirty="0"/>
          </a:p>
        </p:txBody>
      </p:sp>
    </p:spTree>
    <p:extLst>
      <p:ext uri="{BB962C8B-B14F-4D97-AF65-F5344CB8AC3E}">
        <p14:creationId xmlns:p14="http://schemas.microsoft.com/office/powerpoint/2010/main" val="3368209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Présentation</a:t>
            </a:r>
          </a:p>
          <a:p>
            <a:r>
              <a:rPr lang="fr-FR" dirty="0" smtClean="0"/>
              <a:t>Historique</a:t>
            </a:r>
          </a:p>
          <a:p>
            <a:r>
              <a:rPr lang="fr-FR" dirty="0" smtClean="0"/>
              <a:t>Réflexion sur les projets futurs</a:t>
            </a:r>
            <a:endParaRPr lang="fr-FR" dirty="0"/>
          </a:p>
        </p:txBody>
      </p:sp>
      <p:sp>
        <p:nvSpPr>
          <p:cNvPr id="9" name="Espace réservé du pied de page 8"/>
          <p:cNvSpPr>
            <a:spLocks noGrp="1"/>
          </p:cNvSpPr>
          <p:nvPr>
            <p:ph type="ftr" sz="quarter" idx="10"/>
          </p:nvPr>
        </p:nvSpPr>
        <p:spPr/>
        <p:txBody>
          <a:bodyPr/>
          <a:lstStyle/>
          <a:p>
            <a:r>
              <a:rPr lang="fr-FR" altLang="fr-FR" smtClean="0"/>
              <a:t>MSA - Journée Santé Sécurité au Travail - le 14 mars 2017</a:t>
            </a:r>
          </a:p>
          <a:p>
            <a:endParaRPr lang="fr-FR" dirty="0"/>
          </a:p>
        </p:txBody>
      </p:sp>
      <p:sp>
        <p:nvSpPr>
          <p:cNvPr id="10" name="Espace réservé du numéro de diapositive 9"/>
          <p:cNvSpPr>
            <a:spLocks noGrp="1"/>
          </p:cNvSpPr>
          <p:nvPr>
            <p:ph type="sldNum" sz="quarter" idx="11"/>
          </p:nvPr>
        </p:nvSpPr>
        <p:spPr/>
        <p:txBody>
          <a:bodyPr/>
          <a:lstStyle/>
          <a:p>
            <a:endParaRPr lang="fr-FR" altLang="fr-FR" dirty="0"/>
          </a:p>
        </p:txBody>
      </p:sp>
      <p:sp>
        <p:nvSpPr>
          <p:cNvPr id="12" name="Titre 11"/>
          <p:cNvSpPr>
            <a:spLocks noGrp="1"/>
          </p:cNvSpPr>
          <p:nvPr>
            <p:ph type="title"/>
          </p:nvPr>
        </p:nvSpPr>
        <p:spPr>
          <a:xfrm>
            <a:off x="539750" y="242888"/>
            <a:ext cx="8604250" cy="965200"/>
          </a:xfrm>
        </p:spPr>
        <p:txBody>
          <a:bodyPr/>
          <a:lstStyle/>
          <a:p>
            <a:r>
              <a:rPr lang="fr-FR" dirty="0" smtClean="0"/>
              <a:t>Qualité </a:t>
            </a:r>
            <a:r>
              <a:rPr lang="fr-FR" dirty="0"/>
              <a:t>de vie en exploitation </a:t>
            </a:r>
            <a:r>
              <a:rPr lang="fr-FR" dirty="0" smtClean="0"/>
              <a:t>agricole : acteur </a:t>
            </a:r>
            <a:r>
              <a:rPr lang="fr-FR" dirty="0"/>
              <a:t>ou spectateur ?</a:t>
            </a:r>
          </a:p>
        </p:txBody>
      </p:sp>
    </p:spTree>
    <p:extLst>
      <p:ext uri="{BB962C8B-B14F-4D97-AF65-F5344CB8AC3E}">
        <p14:creationId xmlns:p14="http://schemas.microsoft.com/office/powerpoint/2010/main" val="15131130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ltLang="fr-FR" dirty="0" smtClean="0"/>
              <a:t>Présentation</a:t>
            </a:r>
          </a:p>
        </p:txBody>
      </p:sp>
      <p:sp>
        <p:nvSpPr>
          <p:cNvPr id="6" name="Espace réservé du contenu 5"/>
          <p:cNvSpPr>
            <a:spLocks noGrp="1"/>
          </p:cNvSpPr>
          <p:nvPr>
            <p:ph idx="1"/>
          </p:nvPr>
        </p:nvSpPr>
        <p:spPr>
          <a:xfrm>
            <a:off x="755576" y="1557338"/>
            <a:ext cx="7848674" cy="14396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fr-FR" altLang="fr-FR" kern="1200" dirty="0"/>
              <a:t>Parcours professionnel</a:t>
            </a:r>
          </a:p>
          <a:p>
            <a:r>
              <a:rPr lang="fr-FR" altLang="fr-FR" kern="1200" dirty="0"/>
              <a:t>Présentation de l’exploitation</a:t>
            </a:r>
          </a:p>
        </p:txBody>
      </p:sp>
      <p:sp>
        <p:nvSpPr>
          <p:cNvPr id="7" name="Espace réservé du pied de page 6"/>
          <p:cNvSpPr>
            <a:spLocks noGrp="1"/>
          </p:cNvSpPr>
          <p:nvPr>
            <p:ph type="ftr" sz="quarter" idx="10"/>
          </p:nvPr>
        </p:nvSpPr>
        <p:spPr/>
        <p:txBody>
          <a:bodyPr/>
          <a:lstStyle/>
          <a:p>
            <a:r>
              <a:rPr lang="fr-FR" altLang="fr-FR" smtClean="0"/>
              <a:t>MSA - Journée Santé Sécurité au Travail - le 14 mars 2017</a:t>
            </a:r>
          </a:p>
          <a:p>
            <a:endParaRPr lang="fr-FR" dirty="0"/>
          </a:p>
        </p:txBody>
      </p:sp>
      <p:sp>
        <p:nvSpPr>
          <p:cNvPr id="8" name="Espace réservé du numéro de diapositive 7"/>
          <p:cNvSpPr>
            <a:spLocks noGrp="1"/>
          </p:cNvSpPr>
          <p:nvPr>
            <p:ph type="sldNum" sz="quarter" idx="11"/>
          </p:nvPr>
        </p:nvSpPr>
        <p:spPr/>
        <p:txBody>
          <a:bodyPr/>
          <a:lstStyle/>
          <a:p>
            <a:endParaRPr lang="fr-FR" altLang="fr-FR" dirty="0"/>
          </a:p>
        </p:txBody>
      </p:sp>
      <p:sp>
        <p:nvSpPr>
          <p:cNvPr id="9" name="Rectangle 8"/>
          <p:cNvSpPr/>
          <p:nvPr/>
        </p:nvSpPr>
        <p:spPr>
          <a:xfrm>
            <a:off x="467544" y="5363924"/>
            <a:ext cx="37124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eaLnBrk="0" fontAlgn="base" hangingPunct="0">
              <a:spcBef>
                <a:spcPct val="75000"/>
              </a:spcBef>
              <a:spcAft>
                <a:spcPct val="0"/>
              </a:spcAft>
              <a:buClr>
                <a:schemeClr val="accent2"/>
              </a:buClr>
              <a:buSzPct val="80000"/>
            </a:pPr>
            <a:r>
              <a:rPr lang="fr-FR" sz="2600" dirty="0"/>
              <a:t>Lait </a:t>
            </a:r>
          </a:p>
        </p:txBody>
      </p:sp>
      <p:sp>
        <p:nvSpPr>
          <p:cNvPr id="10" name="Rectangle 9"/>
          <p:cNvSpPr/>
          <p:nvPr/>
        </p:nvSpPr>
        <p:spPr>
          <a:xfrm>
            <a:off x="5004048" y="5363924"/>
            <a:ext cx="3712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eaLnBrk="0" fontAlgn="base" hangingPunct="0">
              <a:spcBef>
                <a:spcPct val="75000"/>
              </a:spcBef>
              <a:spcAft>
                <a:spcPct val="0"/>
              </a:spcAft>
              <a:buClr>
                <a:schemeClr val="accent2"/>
              </a:buClr>
              <a:buSzPct val="80000"/>
            </a:pPr>
            <a:r>
              <a:rPr lang="fr-FR" sz="2600" dirty="0"/>
              <a:t>Cultures</a:t>
            </a:r>
          </a:p>
        </p:txBody>
      </p:sp>
      <p:pic>
        <p:nvPicPr>
          <p:cNvPr id="2050" name="Picture 2" descr="C:\Users\m53ggod.INSTITUTION\Pictures\DSC03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135567"/>
            <a:ext cx="371241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705" b="32143"/>
          <a:stretch/>
        </p:blipFill>
        <p:spPr bwMode="auto">
          <a:xfrm>
            <a:off x="5004048" y="3006594"/>
            <a:ext cx="3712413" cy="228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543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space réservé du pied de page 12"/>
          <p:cNvSpPr>
            <a:spLocks noGrp="1"/>
          </p:cNvSpPr>
          <p:nvPr>
            <p:ph type="ftr" sz="quarter" idx="10"/>
          </p:nvPr>
        </p:nvSpPr>
        <p:spPr/>
        <p:txBody>
          <a:bodyPr/>
          <a:lstStyle/>
          <a:p>
            <a:r>
              <a:rPr lang="fr-FR" altLang="fr-FR" smtClean="0"/>
              <a:t>MSA - Journée Santé Sécurité au Travail - le 14 mars 2017</a:t>
            </a:r>
          </a:p>
          <a:p>
            <a:endParaRPr lang="fr-FR" dirty="0"/>
          </a:p>
        </p:txBody>
      </p:sp>
      <p:sp>
        <p:nvSpPr>
          <p:cNvPr id="14" name="Espace réservé du numéro de diapositive 13"/>
          <p:cNvSpPr>
            <a:spLocks noGrp="1"/>
          </p:cNvSpPr>
          <p:nvPr>
            <p:ph type="sldNum" sz="quarter" idx="11"/>
          </p:nvPr>
        </p:nvSpPr>
        <p:spPr/>
        <p:txBody>
          <a:bodyPr/>
          <a:lstStyle/>
          <a:p>
            <a:endParaRPr lang="fr-FR" altLang="fr-FR" dirty="0"/>
          </a:p>
        </p:txBody>
      </p:sp>
      <p:sp>
        <p:nvSpPr>
          <p:cNvPr id="2" name="Pensées 1"/>
          <p:cNvSpPr/>
          <p:nvPr/>
        </p:nvSpPr>
        <p:spPr>
          <a:xfrm>
            <a:off x="539552" y="2132856"/>
            <a:ext cx="3479787"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Transmission du métier de l’exploitation</a:t>
            </a:r>
            <a:endParaRPr lang="fr-FR" dirty="0"/>
          </a:p>
        </p:txBody>
      </p:sp>
      <p:sp>
        <p:nvSpPr>
          <p:cNvPr id="16" name="Pensées 15"/>
          <p:cNvSpPr/>
          <p:nvPr/>
        </p:nvSpPr>
        <p:spPr>
          <a:xfrm>
            <a:off x="4716016" y="1916832"/>
            <a:ext cx="3456384"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Gagner sa vie, vivre de son </a:t>
            </a:r>
            <a:r>
              <a:rPr lang="fr-FR" dirty="0"/>
              <a:t>m</a:t>
            </a:r>
            <a:r>
              <a:rPr lang="fr-FR" dirty="0" smtClean="0"/>
              <a:t>étier</a:t>
            </a:r>
            <a:endParaRPr lang="fr-FR" dirty="0"/>
          </a:p>
        </p:txBody>
      </p:sp>
      <p:sp>
        <p:nvSpPr>
          <p:cNvPr id="19" name="Pensées 18"/>
          <p:cNvSpPr/>
          <p:nvPr/>
        </p:nvSpPr>
        <p:spPr>
          <a:xfrm>
            <a:off x="539552" y="3789040"/>
            <a:ext cx="3888432" cy="12961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Avoir un confort de travail, le moins possible de travail pénible</a:t>
            </a:r>
            <a:endParaRPr lang="fr-FR" dirty="0"/>
          </a:p>
        </p:txBody>
      </p:sp>
      <p:sp>
        <p:nvSpPr>
          <p:cNvPr id="21" name="Pensées 20"/>
          <p:cNvSpPr/>
          <p:nvPr/>
        </p:nvSpPr>
        <p:spPr>
          <a:xfrm>
            <a:off x="4932040" y="4005064"/>
            <a:ext cx="3456384"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Avoir du temps disponible en dehors du travail</a:t>
            </a:r>
            <a:endParaRPr lang="fr-FR" dirty="0"/>
          </a:p>
        </p:txBody>
      </p:sp>
      <p:sp>
        <p:nvSpPr>
          <p:cNvPr id="22" name="ZoneTexte 21"/>
          <p:cNvSpPr txBox="1"/>
          <p:nvPr/>
        </p:nvSpPr>
        <p:spPr>
          <a:xfrm>
            <a:off x="651496" y="1340768"/>
            <a:ext cx="54171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4638" indent="-274638" eaLnBrk="0" fontAlgn="base" hangingPunct="0">
              <a:spcBef>
                <a:spcPct val="75000"/>
              </a:spcBef>
              <a:spcAft>
                <a:spcPct val="0"/>
              </a:spcAft>
              <a:buClr>
                <a:schemeClr val="accent2"/>
              </a:buClr>
              <a:buSzPct val="80000"/>
              <a:buFont typeface="Wingdings 3" pitchFamily="18" charset="2"/>
              <a:buChar char="x"/>
              <a:defRPr sz="2600"/>
            </a:lvl1pPr>
            <a:lvl2pPr marL="600075" indent="-160338" eaLnBrk="0" fontAlgn="base" hangingPunct="0">
              <a:spcBef>
                <a:spcPct val="40000"/>
              </a:spcBef>
              <a:spcAft>
                <a:spcPct val="0"/>
              </a:spcAft>
              <a:buChar char="•"/>
              <a:defRPr sz="1900"/>
            </a:lvl2pPr>
            <a:lvl3pPr marL="601663" eaLnBrk="0" fontAlgn="base" hangingPunct="0">
              <a:spcBef>
                <a:spcPct val="20000"/>
              </a:spcBef>
              <a:spcAft>
                <a:spcPct val="0"/>
              </a:spcAft>
              <a:defRPr sz="1400"/>
            </a:lvl3pPr>
            <a:lvl4pPr marL="1095375" indent="-182563" eaLnBrk="0" fontAlgn="base" hangingPunct="0">
              <a:spcBef>
                <a:spcPct val="20000"/>
              </a:spcBef>
              <a:spcAft>
                <a:spcPct val="0"/>
              </a:spcAft>
              <a:buChar char="–"/>
              <a:defRPr sz="1300"/>
            </a:lvl4pPr>
            <a:lvl5pPr marL="1108075" indent="-11113" eaLnBrk="0" fontAlgn="base" hangingPunct="0">
              <a:spcBef>
                <a:spcPct val="20000"/>
              </a:spcBef>
              <a:spcAft>
                <a:spcPct val="0"/>
              </a:spcAft>
              <a:defRPr sz="1300"/>
            </a:lvl5pPr>
            <a:lvl6pPr marL="1565275" indent="-11113" fontAlgn="base">
              <a:spcBef>
                <a:spcPct val="20000"/>
              </a:spcBef>
              <a:spcAft>
                <a:spcPct val="0"/>
              </a:spcAft>
              <a:defRPr sz="1300"/>
            </a:lvl6pPr>
            <a:lvl7pPr marL="2022475" indent="-11113" fontAlgn="base">
              <a:spcBef>
                <a:spcPct val="20000"/>
              </a:spcBef>
              <a:spcAft>
                <a:spcPct val="0"/>
              </a:spcAft>
              <a:defRPr sz="1300"/>
            </a:lvl7pPr>
            <a:lvl8pPr marL="2479675" indent="-11113" fontAlgn="base">
              <a:spcBef>
                <a:spcPct val="20000"/>
              </a:spcBef>
              <a:spcAft>
                <a:spcPct val="0"/>
              </a:spcAft>
              <a:defRPr sz="1300"/>
            </a:lvl8pPr>
            <a:lvl9pPr marL="2936875" indent="-11113" fontAlgn="base">
              <a:spcBef>
                <a:spcPct val="20000"/>
              </a:spcBef>
              <a:spcAft>
                <a:spcPct val="0"/>
              </a:spcAft>
              <a:defRPr sz="1300"/>
            </a:lvl9pPr>
          </a:lstStyle>
          <a:p>
            <a:r>
              <a:rPr lang="fr-FR" dirty="0"/>
              <a:t>Les objectifs lors de l’installation :</a:t>
            </a:r>
          </a:p>
        </p:txBody>
      </p:sp>
      <p:sp>
        <p:nvSpPr>
          <p:cNvPr id="11" name="Rectangle 2"/>
          <p:cNvSpPr>
            <a:spLocks noGrp="1" noChangeArrowheads="1"/>
          </p:cNvSpPr>
          <p:nvPr>
            <p:ph type="title"/>
          </p:nvPr>
        </p:nvSpPr>
        <p:spPr/>
        <p:txBody>
          <a:bodyPr/>
          <a:lstStyle/>
          <a:p>
            <a:r>
              <a:rPr lang="fr-FR" altLang="fr-FR" dirty="0" smtClean="0"/>
              <a:t>Présentation</a:t>
            </a:r>
          </a:p>
        </p:txBody>
      </p:sp>
    </p:spTree>
    <p:extLst>
      <p:ext uri="{BB962C8B-B14F-4D97-AF65-F5344CB8AC3E}">
        <p14:creationId xmlns:p14="http://schemas.microsoft.com/office/powerpoint/2010/main" val="4014788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space réservé du pied de page 12"/>
          <p:cNvSpPr>
            <a:spLocks noGrp="1"/>
          </p:cNvSpPr>
          <p:nvPr>
            <p:ph type="ftr" sz="quarter" idx="10"/>
          </p:nvPr>
        </p:nvSpPr>
        <p:spPr/>
        <p:txBody>
          <a:bodyPr/>
          <a:lstStyle/>
          <a:p>
            <a:r>
              <a:rPr lang="fr-FR" altLang="fr-FR" dirty="0" smtClean="0"/>
              <a:t>MSA - Journée Santé Sécurité au Travail - le 14 mars 2017</a:t>
            </a:r>
          </a:p>
          <a:p>
            <a:endParaRPr lang="fr-FR" dirty="0"/>
          </a:p>
        </p:txBody>
      </p:sp>
      <p:sp>
        <p:nvSpPr>
          <p:cNvPr id="14" name="Espace réservé du numéro de diapositive 13"/>
          <p:cNvSpPr>
            <a:spLocks noGrp="1"/>
          </p:cNvSpPr>
          <p:nvPr>
            <p:ph type="sldNum" sz="quarter" idx="11"/>
          </p:nvPr>
        </p:nvSpPr>
        <p:spPr/>
        <p:txBody>
          <a:bodyPr/>
          <a:lstStyle/>
          <a:p>
            <a:endParaRPr lang="fr-FR" altLang="fr-FR" dirty="0"/>
          </a:p>
        </p:txBody>
      </p:sp>
      <p:sp>
        <p:nvSpPr>
          <p:cNvPr id="15" name="Rectangle 2"/>
          <p:cNvSpPr>
            <a:spLocks noGrp="1" noChangeArrowheads="1"/>
          </p:cNvSpPr>
          <p:nvPr>
            <p:ph type="title"/>
          </p:nvPr>
        </p:nvSpPr>
        <p:spPr/>
        <p:txBody>
          <a:bodyPr/>
          <a:lstStyle/>
          <a:p>
            <a:r>
              <a:rPr lang="fr-FR" altLang="fr-FR" dirty="0" smtClean="0"/>
              <a:t>A</a:t>
            </a:r>
            <a:r>
              <a:rPr lang="fr-FR" dirty="0" smtClean="0"/>
              <a:t>ctions </a:t>
            </a:r>
            <a:r>
              <a:rPr lang="fr-FR" dirty="0"/>
              <a:t>réalisées au sein de </a:t>
            </a:r>
            <a:r>
              <a:rPr lang="fr-FR" dirty="0" smtClean="0"/>
              <a:t>l’exploitation</a:t>
            </a:r>
            <a:endParaRPr lang="fr-FR" altLang="fr-FR" dirty="0"/>
          </a:p>
        </p:txBody>
      </p:sp>
      <p:sp>
        <p:nvSpPr>
          <p:cNvPr id="5" name="Rectangle 4"/>
          <p:cNvSpPr/>
          <p:nvPr/>
        </p:nvSpPr>
        <p:spPr>
          <a:xfrm>
            <a:off x="179512" y="2532960"/>
            <a:ext cx="3998779" cy="2585323"/>
          </a:xfrm>
          <a:prstGeom prst="rect">
            <a:avLst/>
          </a:prstGeom>
        </p:spPr>
        <p:txBody>
          <a:bodyPr wrap="square" numCol="1">
            <a:spAutoFit/>
          </a:bodyPr>
          <a:lstStyle/>
          <a:p>
            <a:pPr lvl="0"/>
            <a:r>
              <a:rPr lang="fr-FR" dirty="0" smtClean="0">
                <a:solidFill>
                  <a:srgbClr val="000000"/>
                </a:solidFill>
                <a:latin typeface="Calibri" panose="020F0502020204030204" pitchFamily="34" charset="0"/>
                <a:cs typeface="Calibri" panose="020F0502020204030204" pitchFamily="34" charset="0"/>
              </a:rPr>
              <a:t>- Grille de protection en laiterie</a:t>
            </a:r>
          </a:p>
          <a:p>
            <a:r>
              <a:rPr lang="fr-FR" dirty="0" smtClean="0">
                <a:solidFill>
                  <a:srgbClr val="000000"/>
                </a:solidFill>
                <a:latin typeface="Calibri" panose="020F0502020204030204" pitchFamily="34" charset="0"/>
                <a:cs typeface="Calibri" panose="020F0502020204030204" pitchFamily="34" charset="0"/>
              </a:rPr>
              <a:t>- Radio pendant la traite</a:t>
            </a:r>
          </a:p>
          <a:p>
            <a:pPr lvl="0"/>
            <a:r>
              <a:rPr lang="fr-FR" dirty="0" smtClean="0">
                <a:solidFill>
                  <a:srgbClr val="000000"/>
                </a:solidFill>
                <a:latin typeface="Calibri" panose="020F0502020204030204" pitchFamily="34" charset="0"/>
                <a:cs typeface="Calibri" panose="020F0502020204030204" pitchFamily="34" charset="0"/>
              </a:rPr>
              <a:t>- Seaux d’eau à hauteur sur étagère</a:t>
            </a:r>
          </a:p>
          <a:p>
            <a:pPr lvl="0"/>
            <a:r>
              <a:rPr lang="fr-FR" dirty="0" smtClean="0">
                <a:solidFill>
                  <a:srgbClr val="000000"/>
                </a:solidFill>
                <a:latin typeface="Calibri" panose="020F0502020204030204" pitchFamily="34" charset="0"/>
                <a:cs typeface="Calibri" panose="020F0502020204030204" pitchFamily="34" charset="0"/>
              </a:rPr>
              <a:t>- Prise automatique lessive</a:t>
            </a:r>
          </a:p>
          <a:p>
            <a:pPr lvl="0"/>
            <a:r>
              <a:rPr lang="fr-FR" dirty="0" smtClean="0">
                <a:solidFill>
                  <a:srgbClr val="000000"/>
                </a:solidFill>
                <a:latin typeface="Calibri" panose="020F0502020204030204" pitchFamily="34" charset="0"/>
                <a:cs typeface="Calibri" panose="020F0502020204030204" pitchFamily="34" charset="0"/>
              </a:rPr>
              <a:t>- Interrupteurs bien placés</a:t>
            </a:r>
          </a:p>
          <a:p>
            <a:pPr lvl="0"/>
            <a:r>
              <a:rPr lang="fr-FR" dirty="0" smtClean="0">
                <a:solidFill>
                  <a:srgbClr val="000000"/>
                </a:solidFill>
                <a:latin typeface="Calibri" panose="020F0502020204030204" pitchFamily="34" charset="0"/>
                <a:cs typeface="Calibri" panose="020F0502020204030204" pitchFamily="34" charset="0"/>
              </a:rPr>
              <a:t>- Sol antidérapant</a:t>
            </a:r>
          </a:p>
          <a:p>
            <a:pPr lvl="0"/>
            <a:r>
              <a:rPr lang="fr-FR" dirty="0" smtClean="0">
                <a:solidFill>
                  <a:srgbClr val="000000"/>
                </a:solidFill>
                <a:latin typeface="Calibri" panose="020F0502020204030204" pitchFamily="34" charset="0"/>
                <a:cs typeface="Calibri" panose="020F0502020204030204" pitchFamily="34" charset="0"/>
              </a:rPr>
              <a:t>- Grilles au niveau du caniveau</a:t>
            </a:r>
          </a:p>
          <a:p>
            <a:pPr lvl="0"/>
            <a:r>
              <a:rPr lang="fr-FR" dirty="0" smtClean="0">
                <a:solidFill>
                  <a:srgbClr val="000000"/>
                </a:solidFill>
                <a:latin typeface="Calibri" panose="020F0502020204030204" pitchFamily="34" charset="0"/>
                <a:cs typeface="Calibri" panose="020F0502020204030204" pitchFamily="34" charset="0"/>
              </a:rPr>
              <a:t>- Machine à laver en hauteur</a:t>
            </a:r>
          </a:p>
          <a:p>
            <a:pPr lvl="0"/>
            <a:r>
              <a:rPr lang="fr-FR" dirty="0" smtClean="0">
                <a:solidFill>
                  <a:srgbClr val="000000"/>
                </a:solidFill>
                <a:latin typeface="Calibri" panose="020F0502020204030204" pitchFamily="34" charset="0"/>
                <a:cs typeface="Calibri" panose="020F0502020204030204" pitchFamily="34" charset="0"/>
              </a:rPr>
              <a:t>- Tank en prise automatique de lessive</a:t>
            </a:r>
            <a:endParaRPr lang="fr-FR" dirty="0">
              <a:solidFill>
                <a:srgbClr val="000000"/>
              </a:solidFill>
              <a:latin typeface="Calibri" panose="020F0502020204030204" pitchFamily="34" charset="0"/>
              <a:cs typeface="Calibri" panose="020F0502020204030204" pitchFamily="34" charset="0"/>
            </a:endParaRPr>
          </a:p>
        </p:txBody>
      </p:sp>
      <p:sp>
        <p:nvSpPr>
          <p:cNvPr id="17" name="Flèche droite 16"/>
          <p:cNvSpPr/>
          <p:nvPr/>
        </p:nvSpPr>
        <p:spPr>
          <a:xfrm>
            <a:off x="395536" y="1894473"/>
            <a:ext cx="8280920" cy="742439"/>
          </a:xfrm>
          <a:prstGeom prst="rightArrow">
            <a:avLst/>
          </a:prstGeom>
          <a:pattFill prst="dkVert">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3851920" y="1547500"/>
            <a:ext cx="652743"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2014</a:t>
            </a:r>
          </a:p>
        </p:txBody>
      </p:sp>
      <p:cxnSp>
        <p:nvCxnSpPr>
          <p:cNvPr id="10" name="Connecteur droit 9"/>
          <p:cNvCxnSpPr/>
          <p:nvPr/>
        </p:nvCxnSpPr>
        <p:spPr>
          <a:xfrm>
            <a:off x="4189796" y="1948009"/>
            <a:ext cx="22164" cy="428930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539750" y="1124744"/>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Salle </a:t>
            </a:r>
            <a:r>
              <a:rPr lang="fr-FR" dirty="0"/>
              <a:t>de traite et laiterie </a:t>
            </a:r>
            <a:endParaRPr lang="fr-FR" kern="0" dirty="0" smtClean="0"/>
          </a:p>
        </p:txBody>
      </p:sp>
      <p:sp>
        <p:nvSpPr>
          <p:cNvPr id="4" name="Rectangle 3"/>
          <p:cNvSpPr/>
          <p:nvPr/>
        </p:nvSpPr>
        <p:spPr>
          <a:xfrm>
            <a:off x="4502944" y="2532960"/>
            <a:ext cx="4173512" cy="923330"/>
          </a:xfrm>
          <a:prstGeom prst="rect">
            <a:avLst/>
          </a:prstGeom>
        </p:spPr>
        <p:txBody>
          <a:bodyPr wrap="square">
            <a:spAutoFit/>
          </a:bodyPr>
          <a:lstStyle/>
          <a:p>
            <a:pPr lvl="0"/>
            <a:r>
              <a:rPr lang="fr-FR" dirty="0">
                <a:solidFill>
                  <a:srgbClr val="000000"/>
                </a:solidFill>
                <a:latin typeface="Calibri" panose="020F0502020204030204" pitchFamily="34" charset="0"/>
                <a:cs typeface="Calibri" panose="020F0502020204030204" pitchFamily="34" charset="0"/>
              </a:rPr>
              <a:t>- Main courante pour l’escalier de la fosse</a:t>
            </a:r>
          </a:p>
          <a:p>
            <a:pPr lvl="0"/>
            <a:r>
              <a:rPr lang="fr-FR" dirty="0">
                <a:solidFill>
                  <a:srgbClr val="000000"/>
                </a:solidFill>
                <a:latin typeface="Calibri" panose="020F0502020204030204" pitchFamily="34" charset="0"/>
                <a:cs typeface="Calibri" panose="020F0502020204030204" pitchFamily="34" charset="0"/>
              </a:rPr>
              <a:t>- Nettoyage au surpresseur</a:t>
            </a:r>
          </a:p>
          <a:p>
            <a:pPr lvl="0"/>
            <a:r>
              <a:rPr lang="fr-FR" dirty="0">
                <a:solidFill>
                  <a:srgbClr val="000000"/>
                </a:solidFill>
                <a:latin typeface="Calibri" panose="020F0502020204030204" pitchFamily="34" charset="0"/>
                <a:cs typeface="Calibri" panose="020F0502020204030204" pitchFamily="34" charset="0"/>
              </a:rPr>
              <a:t>- Éclairage spécifique des boucles</a:t>
            </a:r>
          </a:p>
        </p:txBody>
      </p:sp>
    </p:spTree>
    <p:extLst>
      <p:ext uri="{BB962C8B-B14F-4D97-AF65-F5344CB8AC3E}">
        <p14:creationId xmlns:p14="http://schemas.microsoft.com/office/powerpoint/2010/main" val="1266300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space réservé du pied de page 12"/>
          <p:cNvSpPr>
            <a:spLocks noGrp="1"/>
          </p:cNvSpPr>
          <p:nvPr>
            <p:ph type="ftr" sz="quarter" idx="10"/>
          </p:nvPr>
        </p:nvSpPr>
        <p:spPr/>
        <p:txBody>
          <a:bodyPr/>
          <a:lstStyle/>
          <a:p>
            <a:r>
              <a:rPr lang="fr-FR" altLang="fr-FR" dirty="0" smtClean="0"/>
              <a:t>MSA - Journée Santé Sécurité au Travail - le 14 mars 2017</a:t>
            </a:r>
          </a:p>
          <a:p>
            <a:endParaRPr lang="fr-FR" dirty="0"/>
          </a:p>
        </p:txBody>
      </p:sp>
      <p:sp>
        <p:nvSpPr>
          <p:cNvPr id="14" name="Espace réservé du numéro de diapositive 13"/>
          <p:cNvSpPr>
            <a:spLocks noGrp="1"/>
          </p:cNvSpPr>
          <p:nvPr>
            <p:ph type="sldNum" sz="quarter" idx="11"/>
          </p:nvPr>
        </p:nvSpPr>
        <p:spPr/>
        <p:txBody>
          <a:bodyPr/>
          <a:lstStyle/>
          <a:p>
            <a:endParaRPr lang="fr-FR" altLang="fr-FR" dirty="0"/>
          </a:p>
        </p:txBody>
      </p:sp>
      <p:sp>
        <p:nvSpPr>
          <p:cNvPr id="15" name="Rectangle 2"/>
          <p:cNvSpPr>
            <a:spLocks noGrp="1" noChangeArrowheads="1"/>
          </p:cNvSpPr>
          <p:nvPr>
            <p:ph type="title"/>
          </p:nvPr>
        </p:nvSpPr>
        <p:spPr/>
        <p:txBody>
          <a:bodyPr/>
          <a:lstStyle/>
          <a:p>
            <a:r>
              <a:rPr lang="fr-FR" altLang="fr-FR" dirty="0" smtClean="0"/>
              <a:t>A</a:t>
            </a:r>
            <a:r>
              <a:rPr lang="fr-FR" dirty="0" smtClean="0"/>
              <a:t>ctions </a:t>
            </a:r>
            <a:r>
              <a:rPr lang="fr-FR" dirty="0"/>
              <a:t>réalisées au sein de </a:t>
            </a:r>
            <a:r>
              <a:rPr lang="fr-FR" dirty="0" smtClean="0"/>
              <a:t>l’exploitation</a:t>
            </a:r>
            <a:endParaRPr lang="fr-FR" altLang="fr-FR" dirty="0"/>
          </a:p>
        </p:txBody>
      </p:sp>
      <p:sp>
        <p:nvSpPr>
          <p:cNvPr id="17" name="Flèche droite 16"/>
          <p:cNvSpPr/>
          <p:nvPr/>
        </p:nvSpPr>
        <p:spPr>
          <a:xfrm>
            <a:off x="431540" y="3429000"/>
            <a:ext cx="8280920" cy="742439"/>
          </a:xfrm>
          <a:prstGeom prst="rightArrow">
            <a:avLst/>
          </a:prstGeom>
          <a:pattFill prst="dkVert">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3851920" y="1547500"/>
            <a:ext cx="652743"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2014</a:t>
            </a:r>
          </a:p>
        </p:txBody>
      </p:sp>
      <p:cxnSp>
        <p:nvCxnSpPr>
          <p:cNvPr id="10" name="Connecteur droit 9"/>
          <p:cNvCxnSpPr/>
          <p:nvPr/>
        </p:nvCxnSpPr>
        <p:spPr>
          <a:xfrm>
            <a:off x="4189796" y="1948009"/>
            <a:ext cx="22164" cy="428930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539750" y="1124744"/>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Salle </a:t>
            </a:r>
            <a:r>
              <a:rPr lang="fr-FR" dirty="0"/>
              <a:t>de traite et laiterie </a:t>
            </a:r>
            <a:endParaRPr lang="fr-FR" kern="0" dirty="0" smtClean="0"/>
          </a:p>
        </p:txBody>
      </p:sp>
      <p:sp>
        <p:nvSpPr>
          <p:cNvPr id="16" name="Espace réservé du contenu 2"/>
          <p:cNvSpPr txBox="1">
            <a:spLocks/>
          </p:cNvSpPr>
          <p:nvPr/>
        </p:nvSpPr>
        <p:spPr>
          <a:xfrm>
            <a:off x="539552" y="3973887"/>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Veaux</a:t>
            </a:r>
            <a:endParaRPr lang="fr-FR" kern="0" dirty="0" smtClean="0"/>
          </a:p>
        </p:txBody>
      </p:sp>
      <p:pic>
        <p:nvPicPr>
          <p:cNvPr id="20" name="Picture 2" descr="D:\Actions secteurs\POLY\2011 - F° traite ATEXA\photos\photos\DSC02430.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705506" y="4087522"/>
            <a:ext cx="3384376" cy="19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m53ggod.INSTITUTION\Pictures\vlcsnap-2017-02-22-17h34m03s27.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54"/>
          <a:stretch/>
        </p:blipFill>
        <p:spPr bwMode="auto">
          <a:xfrm>
            <a:off x="1066800" y="1731985"/>
            <a:ext cx="2640904" cy="1780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JSST 2017\Témoignage exploitant GEGU\DSCF58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694" y="1712187"/>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1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èche droite 16"/>
          <p:cNvSpPr/>
          <p:nvPr/>
        </p:nvSpPr>
        <p:spPr>
          <a:xfrm>
            <a:off x="395536" y="2924944"/>
            <a:ext cx="8280920" cy="742439"/>
          </a:xfrm>
          <a:prstGeom prst="rightArrow">
            <a:avLst/>
          </a:prstGeom>
          <a:pattFill prst="dkVert">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3851920" y="1547500"/>
            <a:ext cx="652743"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2014</a:t>
            </a:r>
          </a:p>
        </p:txBody>
      </p:sp>
      <p:cxnSp>
        <p:nvCxnSpPr>
          <p:cNvPr id="10" name="Connecteur droit 9"/>
          <p:cNvCxnSpPr/>
          <p:nvPr/>
        </p:nvCxnSpPr>
        <p:spPr>
          <a:xfrm>
            <a:off x="4189796" y="1948009"/>
            <a:ext cx="22164" cy="428930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539948" y="1052736"/>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Vaches laitières</a:t>
            </a:r>
            <a:endParaRPr lang="fr-FR" kern="0" dirty="0" smtClean="0"/>
          </a:p>
        </p:txBody>
      </p:sp>
      <p:sp>
        <p:nvSpPr>
          <p:cNvPr id="21" name="Espace réservé du pied de page 12"/>
          <p:cNvSpPr>
            <a:spLocks noGrp="1"/>
          </p:cNvSpPr>
          <p:nvPr>
            <p:ph type="ftr" sz="quarter" idx="10"/>
          </p:nvPr>
        </p:nvSpPr>
        <p:spPr>
          <a:xfrm>
            <a:off x="2267744" y="6281702"/>
            <a:ext cx="4320480" cy="365125"/>
          </a:xfrm>
        </p:spPr>
        <p:txBody>
          <a:bodyPr/>
          <a:lstStyle/>
          <a:p>
            <a:r>
              <a:rPr lang="fr-FR" altLang="fr-FR" dirty="0" smtClean="0"/>
              <a:t>MSA - Journée Santé Sécurité au Travail - le 14 mars 2017</a:t>
            </a:r>
          </a:p>
          <a:p>
            <a:endParaRPr lang="fr-FR" dirty="0"/>
          </a:p>
        </p:txBody>
      </p:sp>
      <p:sp>
        <p:nvSpPr>
          <p:cNvPr id="22" name="Espace réservé du numéro de diapositive 13"/>
          <p:cNvSpPr>
            <a:spLocks noGrp="1"/>
          </p:cNvSpPr>
          <p:nvPr>
            <p:ph type="sldNum" sz="quarter" idx="11"/>
          </p:nvPr>
        </p:nvSpPr>
        <p:spPr>
          <a:xfrm>
            <a:off x="6588224" y="6267450"/>
            <a:ext cx="2016026" cy="269875"/>
          </a:xfrm>
        </p:spPr>
        <p:txBody>
          <a:bodyPr/>
          <a:lstStyle/>
          <a:p>
            <a:endParaRPr lang="fr-FR" altLang="fr-FR" dirty="0"/>
          </a:p>
        </p:txBody>
      </p:sp>
      <p:sp>
        <p:nvSpPr>
          <p:cNvPr id="23" name="Rectangle 2"/>
          <p:cNvSpPr>
            <a:spLocks noGrp="1" noChangeArrowheads="1"/>
          </p:cNvSpPr>
          <p:nvPr>
            <p:ph type="title"/>
          </p:nvPr>
        </p:nvSpPr>
        <p:spPr/>
        <p:txBody>
          <a:bodyPr/>
          <a:lstStyle/>
          <a:p>
            <a:r>
              <a:rPr lang="fr-FR" altLang="fr-FR" dirty="0" smtClean="0"/>
              <a:t>A</a:t>
            </a:r>
            <a:r>
              <a:rPr lang="fr-FR" dirty="0" smtClean="0"/>
              <a:t>ctions </a:t>
            </a:r>
            <a:r>
              <a:rPr lang="fr-FR" dirty="0"/>
              <a:t>réalisées au sein de </a:t>
            </a:r>
            <a:r>
              <a:rPr lang="fr-FR" dirty="0" smtClean="0"/>
              <a:t>l’exploitation</a:t>
            </a:r>
            <a:endParaRPr lang="fr-FR" altLang="fr-FR" dirty="0"/>
          </a:p>
        </p:txBody>
      </p:sp>
      <p:pic>
        <p:nvPicPr>
          <p:cNvPr id="1026" name="Picture 2" descr="D:\Actions secteurs\POLY\2010 - F° ERP ATEXA\Photos\GEGU - Beaulieu sur oudon\DSC02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052736"/>
            <a:ext cx="1388485" cy="2468417"/>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contenu 2"/>
          <p:cNvSpPr txBox="1">
            <a:spLocks/>
          </p:cNvSpPr>
          <p:nvPr/>
        </p:nvSpPr>
        <p:spPr>
          <a:xfrm>
            <a:off x="539948" y="3501008"/>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r>
              <a:rPr lang="fr-FR" dirty="0" smtClean="0"/>
              <a:t>Génisses</a:t>
            </a:r>
            <a:endParaRPr lang="fr-FR" dirty="0"/>
          </a:p>
          <a:p>
            <a:pPr lvl="0"/>
            <a:endParaRPr lang="fr-FR" kern="0" dirty="0" smtClean="0"/>
          </a:p>
        </p:txBody>
      </p:sp>
      <p:pic>
        <p:nvPicPr>
          <p:cNvPr id="2050" name="Picture 2" descr="D:\JSST 2017\Témoignage exploitant GEGU\DSCF58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4136223"/>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03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space réservé du pied de page 12"/>
          <p:cNvSpPr>
            <a:spLocks noGrp="1"/>
          </p:cNvSpPr>
          <p:nvPr>
            <p:ph type="ftr" sz="quarter" idx="10"/>
          </p:nvPr>
        </p:nvSpPr>
        <p:spPr/>
        <p:txBody>
          <a:bodyPr/>
          <a:lstStyle/>
          <a:p>
            <a:r>
              <a:rPr lang="fr-FR" altLang="fr-FR" dirty="0" smtClean="0"/>
              <a:t>MSA - Journée Santé Sécurité au Travail - le 14 mars 2017</a:t>
            </a:r>
          </a:p>
          <a:p>
            <a:endParaRPr lang="fr-FR" dirty="0"/>
          </a:p>
        </p:txBody>
      </p:sp>
      <p:sp>
        <p:nvSpPr>
          <p:cNvPr id="14" name="Espace réservé du numéro de diapositive 13"/>
          <p:cNvSpPr>
            <a:spLocks noGrp="1"/>
          </p:cNvSpPr>
          <p:nvPr>
            <p:ph type="sldNum" sz="quarter" idx="11"/>
          </p:nvPr>
        </p:nvSpPr>
        <p:spPr/>
        <p:txBody>
          <a:bodyPr/>
          <a:lstStyle/>
          <a:p>
            <a:endParaRPr lang="fr-FR" altLang="fr-FR" dirty="0"/>
          </a:p>
        </p:txBody>
      </p:sp>
      <p:sp>
        <p:nvSpPr>
          <p:cNvPr id="9" name="Flèche droite 8"/>
          <p:cNvSpPr/>
          <p:nvPr/>
        </p:nvSpPr>
        <p:spPr>
          <a:xfrm>
            <a:off x="395536" y="2974593"/>
            <a:ext cx="8280920" cy="742439"/>
          </a:xfrm>
          <a:prstGeom prst="rightArrow">
            <a:avLst/>
          </a:prstGeom>
          <a:pattFill prst="dkVert">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851920" y="1547500"/>
            <a:ext cx="652743"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2014</a:t>
            </a:r>
          </a:p>
        </p:txBody>
      </p:sp>
      <p:cxnSp>
        <p:nvCxnSpPr>
          <p:cNvPr id="12" name="Connecteur droit 11"/>
          <p:cNvCxnSpPr/>
          <p:nvPr/>
        </p:nvCxnSpPr>
        <p:spPr>
          <a:xfrm>
            <a:off x="4189796" y="1948009"/>
            <a:ext cx="22164" cy="428930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6" name="Espace réservé du contenu 2"/>
          <p:cNvSpPr txBox="1">
            <a:spLocks/>
          </p:cNvSpPr>
          <p:nvPr/>
        </p:nvSpPr>
        <p:spPr>
          <a:xfrm>
            <a:off x="539552" y="912843"/>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Matériels</a:t>
            </a:r>
            <a:endParaRPr lang="fr-FR" dirty="0"/>
          </a:p>
          <a:p>
            <a:endParaRPr lang="fr-FR" dirty="0"/>
          </a:p>
          <a:p>
            <a:pPr lvl="0"/>
            <a:endParaRPr lang="fr-FR" kern="0" dirty="0" smtClean="0"/>
          </a:p>
        </p:txBody>
      </p:sp>
      <p:sp>
        <p:nvSpPr>
          <p:cNvPr id="28" name="Rectangle 2"/>
          <p:cNvSpPr>
            <a:spLocks noGrp="1" noChangeArrowheads="1"/>
          </p:cNvSpPr>
          <p:nvPr>
            <p:ph type="title"/>
          </p:nvPr>
        </p:nvSpPr>
        <p:spPr/>
        <p:txBody>
          <a:bodyPr/>
          <a:lstStyle/>
          <a:p>
            <a:r>
              <a:rPr lang="fr-FR" altLang="fr-FR" dirty="0" smtClean="0"/>
              <a:t>A</a:t>
            </a:r>
            <a:r>
              <a:rPr lang="fr-FR" dirty="0" smtClean="0"/>
              <a:t>ctions </a:t>
            </a:r>
            <a:r>
              <a:rPr lang="fr-FR" dirty="0"/>
              <a:t>réalisées au sein de </a:t>
            </a:r>
            <a:r>
              <a:rPr lang="fr-FR" dirty="0" smtClean="0"/>
              <a:t>l’exploitation</a:t>
            </a:r>
            <a:endParaRPr lang="fr-FR" altLang="fr-FR"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028402"/>
            <a:ext cx="2158086" cy="204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Espace réservé du contenu 2"/>
          <p:cNvSpPr txBox="1">
            <a:spLocks/>
          </p:cNvSpPr>
          <p:nvPr/>
        </p:nvSpPr>
        <p:spPr>
          <a:xfrm>
            <a:off x="539750" y="3573016"/>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Atelier</a:t>
            </a:r>
            <a:endParaRPr lang="fr-FR" dirty="0"/>
          </a:p>
          <a:p>
            <a:endParaRPr lang="fr-FR" dirty="0"/>
          </a:p>
          <a:p>
            <a:pPr lvl="0"/>
            <a:endParaRPr lang="fr-FR" kern="0" dirty="0" smtClean="0"/>
          </a:p>
        </p:txBody>
      </p:sp>
      <p:pic>
        <p:nvPicPr>
          <p:cNvPr id="2052" name="Picture 4" descr="C:\Users\m53ggod.INSTITUTION\Pictures\vlcsnap-2017-02-22-17h26m35s1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3955" y="4092660"/>
            <a:ext cx="3428672" cy="19286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JSST 2017\Témoignage exploitant GEGU\DSCF583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779"/>
          <a:stretch/>
        </p:blipFill>
        <p:spPr bwMode="auto">
          <a:xfrm>
            <a:off x="755576" y="1410644"/>
            <a:ext cx="2969922" cy="167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3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èche droite 8"/>
          <p:cNvSpPr/>
          <p:nvPr/>
        </p:nvSpPr>
        <p:spPr>
          <a:xfrm>
            <a:off x="395536" y="1268760"/>
            <a:ext cx="8280920" cy="742439"/>
          </a:xfrm>
          <a:prstGeom prst="rightArrow">
            <a:avLst/>
          </a:prstGeom>
          <a:pattFill prst="dkVert">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851920" y="980728"/>
            <a:ext cx="652743"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2014</a:t>
            </a:r>
          </a:p>
        </p:txBody>
      </p:sp>
      <p:cxnSp>
        <p:nvCxnSpPr>
          <p:cNvPr id="12" name="Connecteur droit 11"/>
          <p:cNvCxnSpPr>
            <a:stCxn id="11" idx="2"/>
          </p:cNvCxnSpPr>
          <p:nvPr/>
        </p:nvCxnSpPr>
        <p:spPr>
          <a:xfrm>
            <a:off x="4178292" y="1350060"/>
            <a:ext cx="33668" cy="488725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539750" y="2011199"/>
            <a:ext cx="8064500" cy="607241"/>
          </a:xfrm>
          <a:prstGeom prst="rect">
            <a:avLst/>
          </a:prstGeom>
        </p:spPr>
        <p:txBody>
          <a:bodyPr/>
          <a:lstStyle>
            <a:lvl1pPr marL="274638" indent="-274638" algn="l" rtl="0" eaLnBrk="0" fontAlgn="base" hangingPunct="0">
              <a:spcBef>
                <a:spcPct val="75000"/>
              </a:spcBef>
              <a:spcAft>
                <a:spcPct val="0"/>
              </a:spcAft>
              <a:buClr>
                <a:schemeClr val="accent2"/>
              </a:buClr>
              <a:buSzPct val="80000"/>
              <a:buFont typeface="Wingdings 3" pitchFamily="18" charset="2"/>
              <a:buChar char="x"/>
              <a:defRPr sz="2600">
                <a:solidFill>
                  <a:schemeClr val="tx1"/>
                </a:solidFill>
                <a:latin typeface="+mn-lt"/>
                <a:ea typeface="+mn-ea"/>
                <a:cs typeface="+mn-cs"/>
              </a:defRPr>
            </a:lvl1pPr>
            <a:lvl2pPr marL="600075" indent="-160338" algn="l" rtl="0" eaLnBrk="0" fontAlgn="base" hangingPunct="0">
              <a:spcBef>
                <a:spcPct val="40000"/>
              </a:spcBef>
              <a:spcAft>
                <a:spcPct val="0"/>
              </a:spcAft>
              <a:buChar char="•"/>
              <a:defRPr sz="1900">
                <a:solidFill>
                  <a:schemeClr val="tx1"/>
                </a:solidFill>
                <a:latin typeface="+mn-lt"/>
              </a:defRPr>
            </a:lvl2pPr>
            <a:lvl3pPr marL="601663" algn="l" rtl="0" eaLnBrk="0" fontAlgn="base" hangingPunct="0">
              <a:spcBef>
                <a:spcPct val="20000"/>
              </a:spcBef>
              <a:spcAft>
                <a:spcPct val="0"/>
              </a:spcAft>
              <a:defRPr sz="1400">
                <a:solidFill>
                  <a:schemeClr val="tx1"/>
                </a:solidFill>
                <a:latin typeface="+mn-lt"/>
              </a:defRPr>
            </a:lvl3pPr>
            <a:lvl4pPr marL="1095375" indent="-182563" algn="l" rtl="0" eaLnBrk="0" fontAlgn="base" hangingPunct="0">
              <a:spcBef>
                <a:spcPct val="20000"/>
              </a:spcBef>
              <a:spcAft>
                <a:spcPct val="0"/>
              </a:spcAft>
              <a:buChar char="–"/>
              <a:defRPr sz="1300">
                <a:solidFill>
                  <a:schemeClr val="tx1"/>
                </a:solidFill>
                <a:latin typeface="+mn-lt"/>
              </a:defRPr>
            </a:lvl4pPr>
            <a:lvl5pPr marL="1108075" indent="-11113" algn="l" rtl="0" eaLnBrk="0" fontAlgn="base" hangingPunct="0">
              <a:spcBef>
                <a:spcPct val="20000"/>
              </a:spcBef>
              <a:spcAft>
                <a:spcPct val="0"/>
              </a:spcAft>
              <a:defRPr sz="1300">
                <a:solidFill>
                  <a:schemeClr val="tx1"/>
                </a:solidFill>
                <a:latin typeface="+mn-lt"/>
              </a:defRPr>
            </a:lvl5pPr>
            <a:lvl6pPr marL="1565275" indent="-11113" algn="l" rtl="0" fontAlgn="base">
              <a:spcBef>
                <a:spcPct val="20000"/>
              </a:spcBef>
              <a:spcAft>
                <a:spcPct val="0"/>
              </a:spcAft>
              <a:defRPr sz="1300">
                <a:solidFill>
                  <a:schemeClr val="tx1"/>
                </a:solidFill>
                <a:latin typeface="+mn-lt"/>
              </a:defRPr>
            </a:lvl6pPr>
            <a:lvl7pPr marL="2022475" indent="-11113" algn="l" rtl="0" fontAlgn="base">
              <a:spcBef>
                <a:spcPct val="20000"/>
              </a:spcBef>
              <a:spcAft>
                <a:spcPct val="0"/>
              </a:spcAft>
              <a:defRPr sz="1300">
                <a:solidFill>
                  <a:schemeClr val="tx1"/>
                </a:solidFill>
                <a:latin typeface="+mn-lt"/>
              </a:defRPr>
            </a:lvl7pPr>
            <a:lvl8pPr marL="2479675" indent="-11113" algn="l" rtl="0" fontAlgn="base">
              <a:spcBef>
                <a:spcPct val="20000"/>
              </a:spcBef>
              <a:spcAft>
                <a:spcPct val="0"/>
              </a:spcAft>
              <a:defRPr sz="1300">
                <a:solidFill>
                  <a:schemeClr val="tx1"/>
                </a:solidFill>
                <a:latin typeface="+mn-lt"/>
              </a:defRPr>
            </a:lvl8pPr>
            <a:lvl9pPr marL="2936875" indent="-11113" algn="l" rtl="0" fontAlgn="base">
              <a:spcBef>
                <a:spcPct val="20000"/>
              </a:spcBef>
              <a:spcAft>
                <a:spcPct val="0"/>
              </a:spcAft>
              <a:defRPr sz="1300">
                <a:solidFill>
                  <a:schemeClr val="tx1"/>
                </a:solidFill>
                <a:latin typeface="+mn-lt"/>
              </a:defRPr>
            </a:lvl9pPr>
          </a:lstStyle>
          <a:p>
            <a:pPr lvl="0"/>
            <a:r>
              <a:rPr lang="fr-FR" dirty="0" smtClean="0"/>
              <a:t>Organisation du travail</a:t>
            </a:r>
            <a:endParaRPr lang="fr-FR" dirty="0"/>
          </a:p>
        </p:txBody>
      </p:sp>
      <p:sp>
        <p:nvSpPr>
          <p:cNvPr id="20" name="Rectangle 19"/>
          <p:cNvSpPr/>
          <p:nvPr/>
        </p:nvSpPr>
        <p:spPr>
          <a:xfrm>
            <a:off x="179512" y="5301208"/>
            <a:ext cx="3998779" cy="646331"/>
          </a:xfrm>
          <a:prstGeom prst="rect">
            <a:avLst/>
          </a:prstGeom>
        </p:spPr>
        <p:txBody>
          <a:bodyPr wrap="square" numCol="1">
            <a:spAutoFit/>
          </a:bodyPr>
          <a:lstStyle/>
          <a:p>
            <a:pPr marL="285750" indent="-285750" algn="ctr">
              <a:buFont typeface="Wingdings"/>
              <a:buChar char="Ä"/>
            </a:pPr>
            <a:r>
              <a:rPr lang="fr-FR" b="1" dirty="0" smtClean="0">
                <a:solidFill>
                  <a:srgbClr val="000000"/>
                </a:solidFill>
                <a:latin typeface="Calibri" panose="020F0502020204030204" pitchFamily="34" charset="0"/>
                <a:cs typeface="Calibri" panose="020F0502020204030204" pitchFamily="34" charset="0"/>
                <a:sym typeface="Wingdings"/>
              </a:rPr>
              <a:t>Mandats</a:t>
            </a:r>
          </a:p>
          <a:p>
            <a:pPr marL="285750" indent="-285750" algn="ctr">
              <a:buFont typeface="Wingdings"/>
              <a:buChar char="Ä"/>
            </a:pPr>
            <a:r>
              <a:rPr lang="fr-FR" b="1" dirty="0" smtClean="0">
                <a:solidFill>
                  <a:srgbClr val="000000"/>
                </a:solidFill>
                <a:latin typeface="Calibri" panose="020F0502020204030204" pitchFamily="34" charset="0"/>
                <a:cs typeface="Calibri" panose="020F0502020204030204" pitchFamily="34" charset="0"/>
                <a:sym typeface="Wingdings"/>
              </a:rPr>
              <a:t>Loisirs</a:t>
            </a:r>
            <a:endParaRPr lang="fr-FR" b="1" dirty="0">
              <a:solidFill>
                <a:srgbClr val="000000"/>
              </a:solidFill>
              <a:latin typeface="Calibri" panose="020F0502020204030204" pitchFamily="34" charset="0"/>
              <a:cs typeface="Calibri" panose="020F0502020204030204" pitchFamily="34" charset="0"/>
            </a:endParaRPr>
          </a:p>
        </p:txBody>
      </p:sp>
      <p:sp>
        <p:nvSpPr>
          <p:cNvPr id="21" name="Rectangle 20"/>
          <p:cNvSpPr/>
          <p:nvPr/>
        </p:nvSpPr>
        <p:spPr>
          <a:xfrm>
            <a:off x="4283968" y="5169966"/>
            <a:ext cx="4536504" cy="923330"/>
          </a:xfrm>
          <a:prstGeom prst="rect">
            <a:avLst/>
          </a:prstGeom>
        </p:spPr>
        <p:txBody>
          <a:bodyPr wrap="square" numCol="1">
            <a:spAutoFit/>
          </a:bodyPr>
          <a:lstStyle/>
          <a:p>
            <a:pPr marL="285750" indent="-285750" algn="ctr">
              <a:buFont typeface="Wingdings"/>
              <a:buChar char="Ä"/>
            </a:pPr>
            <a:r>
              <a:rPr lang="fr-FR" b="1" dirty="0" smtClean="0">
                <a:solidFill>
                  <a:srgbClr val="000000"/>
                </a:solidFill>
                <a:latin typeface="Calibri" panose="020F0502020204030204" pitchFamily="34" charset="0"/>
                <a:cs typeface="Calibri" panose="020F0502020204030204" pitchFamily="34" charset="0"/>
                <a:sym typeface="Wingdings"/>
              </a:rPr>
              <a:t>Mandats et réunions le soir</a:t>
            </a:r>
          </a:p>
          <a:p>
            <a:pPr marL="285750" indent="-285750" algn="ctr">
              <a:buFont typeface="Wingdings"/>
              <a:buChar char="Ä"/>
            </a:pPr>
            <a:r>
              <a:rPr lang="fr-FR" b="1" dirty="0" smtClean="0">
                <a:solidFill>
                  <a:srgbClr val="000000"/>
                </a:solidFill>
                <a:latin typeface="Calibri" panose="020F0502020204030204" pitchFamily="34" charset="0"/>
                <a:cs typeface="Calibri" panose="020F0502020204030204" pitchFamily="34" charset="0"/>
                <a:sym typeface="Wingdings"/>
              </a:rPr>
              <a:t>Temps de vacances et week-end supplémentaires</a:t>
            </a:r>
            <a:endParaRPr lang="fr-FR" b="1" dirty="0">
              <a:solidFill>
                <a:srgbClr val="000000"/>
              </a:solidFill>
              <a:latin typeface="Calibri" panose="020F0502020204030204" pitchFamily="34" charset="0"/>
              <a:cs typeface="Calibri" panose="020F0502020204030204" pitchFamily="34" charset="0"/>
            </a:endParaRPr>
          </a:p>
        </p:txBody>
      </p:sp>
      <p:sp>
        <p:nvSpPr>
          <p:cNvPr id="28" name="Rectangle 2"/>
          <p:cNvSpPr>
            <a:spLocks noGrp="1" noChangeArrowheads="1"/>
          </p:cNvSpPr>
          <p:nvPr>
            <p:ph type="title"/>
          </p:nvPr>
        </p:nvSpPr>
        <p:spPr/>
        <p:txBody>
          <a:bodyPr/>
          <a:lstStyle/>
          <a:p>
            <a:r>
              <a:rPr lang="fr-FR" altLang="fr-FR" dirty="0" smtClean="0"/>
              <a:t>A</a:t>
            </a:r>
            <a:r>
              <a:rPr lang="fr-FR" dirty="0" smtClean="0"/>
              <a:t>ctions </a:t>
            </a:r>
            <a:r>
              <a:rPr lang="fr-FR" dirty="0"/>
              <a:t>réalisées au sein de </a:t>
            </a:r>
            <a:r>
              <a:rPr lang="fr-FR" dirty="0" smtClean="0"/>
              <a:t>l’exploitation</a:t>
            </a:r>
            <a:endParaRPr lang="fr-FR" altLang="fr-FR" dirty="0"/>
          </a:p>
        </p:txBody>
      </p:sp>
      <p:pic>
        <p:nvPicPr>
          <p:cNvPr id="4099" name="Picture 3" descr="C:\Users\m53ggod.INSTITUTION\Pictures\vlcsnap-2017-02-22-17h38m26s1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723514"/>
            <a:ext cx="345638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53ggod.INSTITUTION\Pictures\vlcsnap-2017-02-22-17h39m54s21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r="8852" b="20689"/>
          <a:stretch/>
        </p:blipFill>
        <p:spPr bwMode="auto">
          <a:xfrm>
            <a:off x="6906543" y="2723514"/>
            <a:ext cx="2237457" cy="24258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53ggod.INSTITUTION\Pictures\vlcsnap-2017-02-22-17h40m29s5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85" t="16621" r="17703" b="19163"/>
          <a:stretch/>
        </p:blipFill>
        <p:spPr bwMode="auto">
          <a:xfrm>
            <a:off x="4572000" y="1286531"/>
            <a:ext cx="3587075" cy="17673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53ggod.INSTITUTION\Pictures\vlcsnap-2017-02-22-17h41m14s254.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871" t="13411" r="18872" b="9163"/>
          <a:stretch/>
        </p:blipFill>
        <p:spPr bwMode="auto">
          <a:xfrm>
            <a:off x="4437199" y="3160218"/>
            <a:ext cx="2021345" cy="198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00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MSA-EXTERNE">
  <a:themeElements>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fontScheme name="MSA-EXTER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clrMap bg1="lt1" tx1="dk1" bg2="lt2" tx2="dk2" accent1="accent1" accent2="accent2" accent3="accent3" accent4="accent4" accent5="accent5" accent6="accent6" hlink="hlink" folHlink="folHlink"/>
    </a:extraClrScheme>
    <a:extraClrScheme>
      <a:clrScheme name="MSA-EXTERNE 2">
        <a:dk1>
          <a:srgbClr val="000000"/>
        </a:dk1>
        <a:lt1>
          <a:srgbClr val="FFFFFF"/>
        </a:lt1>
        <a:dk2>
          <a:srgbClr val="B7B128"/>
        </a:dk2>
        <a:lt2>
          <a:srgbClr val="C4C5C6"/>
        </a:lt2>
        <a:accent1>
          <a:srgbClr val="B7B128"/>
        </a:accent1>
        <a:accent2>
          <a:srgbClr val="5B652B"/>
        </a:accent2>
        <a:accent3>
          <a:srgbClr val="FFFFFF"/>
        </a:accent3>
        <a:accent4>
          <a:srgbClr val="000000"/>
        </a:accent4>
        <a:accent5>
          <a:srgbClr val="D8D5AC"/>
        </a:accent5>
        <a:accent6>
          <a:srgbClr val="525B26"/>
        </a:accent6>
        <a:hlink>
          <a:srgbClr val="5B652B"/>
        </a:hlink>
        <a:folHlink>
          <a:srgbClr val="B7B128"/>
        </a:folHlink>
      </a:clrScheme>
      <a:clrMap bg1="lt1" tx1="dk1" bg2="lt2" tx2="dk2" accent1="accent1" accent2="accent2" accent3="accent3" accent4="accent4" accent5="accent5" accent6="accent6" hlink="hlink" folHlink="folHlink"/>
    </a:extraClrScheme>
    <a:extraClrScheme>
      <a:clrScheme name="MSA-EXTERNE 3">
        <a:dk1>
          <a:srgbClr val="000000"/>
        </a:dk1>
        <a:lt1>
          <a:srgbClr val="FFFFFF"/>
        </a:lt1>
        <a:dk2>
          <a:srgbClr val="F08C5B"/>
        </a:dk2>
        <a:lt2>
          <a:srgbClr val="C4C5C6"/>
        </a:lt2>
        <a:accent1>
          <a:srgbClr val="F08C5B"/>
        </a:accent1>
        <a:accent2>
          <a:srgbClr val="92352C"/>
        </a:accent2>
        <a:accent3>
          <a:srgbClr val="FFFFFF"/>
        </a:accent3>
        <a:accent4>
          <a:srgbClr val="000000"/>
        </a:accent4>
        <a:accent5>
          <a:srgbClr val="F6C5B5"/>
        </a:accent5>
        <a:accent6>
          <a:srgbClr val="842F27"/>
        </a:accent6>
        <a:hlink>
          <a:srgbClr val="92352C"/>
        </a:hlink>
        <a:folHlink>
          <a:srgbClr val="F08C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10.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11.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2.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3.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4.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5.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6.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7.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8.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ppt/theme/themeOverride9.xml><?xml version="1.0" encoding="utf-8"?>
<a:themeOverride xmlns:a="http://schemas.openxmlformats.org/drawingml/2006/main">
  <a:clrScheme name="MSA-EXTERNE 1">
    <a:dk1>
      <a:srgbClr val="000000"/>
    </a:dk1>
    <a:lt1>
      <a:srgbClr val="FFFFFF"/>
    </a:lt1>
    <a:dk2>
      <a:srgbClr val="919DCA"/>
    </a:dk2>
    <a:lt2>
      <a:srgbClr val="C4C5C6"/>
    </a:lt2>
    <a:accent1>
      <a:srgbClr val="919DCA"/>
    </a:accent1>
    <a:accent2>
      <a:srgbClr val="2497D3"/>
    </a:accent2>
    <a:accent3>
      <a:srgbClr val="FFFFFF"/>
    </a:accent3>
    <a:accent4>
      <a:srgbClr val="000000"/>
    </a:accent4>
    <a:accent5>
      <a:srgbClr val="C7CCE1"/>
    </a:accent5>
    <a:accent6>
      <a:srgbClr val="2088BF"/>
    </a:accent6>
    <a:hlink>
      <a:srgbClr val="2497D3"/>
    </a:hlink>
    <a:folHlink>
      <a:srgbClr val="919DCA"/>
    </a:folHlink>
  </a:clrScheme>
</a:themeOverride>
</file>

<file path=docProps/app.xml><?xml version="1.0" encoding="utf-8"?>
<Properties xmlns="http://schemas.openxmlformats.org/officeDocument/2006/extended-properties" xmlns:vt="http://schemas.openxmlformats.org/officeDocument/2006/docPropsVTypes">
  <TotalTime>343</TotalTime>
  <Words>860</Words>
  <Application>Microsoft Office PowerPoint</Application>
  <PresentationFormat>Affichage à l'écran (4:3)</PresentationFormat>
  <Paragraphs>156</Paragraphs>
  <Slides>11</Slides>
  <Notes>8</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1_MSA-EXTERNE</vt:lpstr>
      <vt:lpstr>Qualité de vie en exploitation agricole :  acteur ou spectateur ?</vt:lpstr>
      <vt:lpstr>Qualité de vie en exploitation agricole : acteur ou spectateur ?</vt:lpstr>
      <vt:lpstr>Présentation</vt:lpstr>
      <vt:lpstr>Présentation</vt:lpstr>
      <vt:lpstr>Actions réalisées au sein de l’exploitation</vt:lpstr>
      <vt:lpstr>Actions réalisées au sein de l’exploitation</vt:lpstr>
      <vt:lpstr>Actions réalisées au sein de l’exploitation</vt:lpstr>
      <vt:lpstr>Actions réalisées au sein de l’exploitation</vt:lpstr>
      <vt:lpstr>Actions réalisées au sein de l’exploitation</vt:lpstr>
      <vt:lpstr>Réflexion sur les projets</vt:lpstr>
      <vt:lpstr>Merci de votre attention.    Avez-vous des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GODEFROY</dc:creator>
  <cp:lastModifiedBy>Guillaume GODEFROY</cp:lastModifiedBy>
  <cp:revision>115</cp:revision>
  <cp:lastPrinted>2017-02-22T16:03:17Z</cp:lastPrinted>
  <dcterms:created xsi:type="dcterms:W3CDTF">2017-01-26T09:42:57Z</dcterms:created>
  <dcterms:modified xsi:type="dcterms:W3CDTF">2017-03-06T14:38:42Z</dcterms:modified>
</cp:coreProperties>
</file>